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387" r:id="rId2"/>
    <p:sldId id="426" r:id="rId3"/>
    <p:sldId id="394" r:id="rId4"/>
    <p:sldId id="429" r:id="rId5"/>
    <p:sldId id="427" r:id="rId6"/>
    <p:sldId id="415" r:id="rId7"/>
    <p:sldId id="416" r:id="rId8"/>
    <p:sldId id="417" r:id="rId9"/>
    <p:sldId id="418" r:id="rId10"/>
    <p:sldId id="419" r:id="rId11"/>
    <p:sldId id="420" r:id="rId12"/>
    <p:sldId id="421" r:id="rId13"/>
    <p:sldId id="422" r:id="rId14"/>
    <p:sldId id="423" r:id="rId15"/>
    <p:sldId id="424" r:id="rId16"/>
    <p:sldId id="425" r:id="rId17"/>
    <p:sldId id="408" r:id="rId18"/>
    <p:sldId id="409" r:id="rId19"/>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1" userDrawn="1">
          <p15:clr>
            <a:srgbClr val="A4A3A4"/>
          </p15:clr>
        </p15:guide>
        <p15:guide id="2" pos="778" userDrawn="1">
          <p15:clr>
            <a:srgbClr val="A4A3A4"/>
          </p15:clr>
        </p15:guide>
        <p15:guide id="3" pos="726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j henry" initials="kh" lastIdx="1" clrIdx="0">
    <p:extLst>
      <p:ext uri="{19B8F6BF-5375-455C-9EA6-DF929625EA0E}">
        <p15:presenceInfo xmlns:p15="http://schemas.microsoft.com/office/powerpoint/2012/main" userId="54079e8922628d9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FFFFFF"/>
    <a:srgbClr val="F2F2F2"/>
    <a:srgbClr val="5B9BD5"/>
    <a:srgbClr val="D7CE13"/>
    <a:srgbClr val="B87B32"/>
    <a:srgbClr val="EAB200"/>
    <a:srgbClr val="FFD44B"/>
    <a:srgbClr val="D14553"/>
    <a:srgbClr val="4454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80" autoAdjust="0"/>
    <p:restoredTop sz="88200" autoAdjust="0"/>
  </p:normalViewPr>
  <p:slideViewPr>
    <p:cSldViewPr snapToGrid="0" showGuides="1">
      <p:cViewPr varScale="1">
        <p:scale>
          <a:sx n="102" d="100"/>
          <a:sy n="102" d="100"/>
        </p:scale>
        <p:origin x="804" y="90"/>
      </p:cViewPr>
      <p:guideLst>
        <p:guide orient="horz" pos="1321"/>
        <p:guide pos="778"/>
        <p:guide pos="7265"/>
      </p:guideLst>
    </p:cSldViewPr>
  </p:slideViewPr>
  <p:notesTextViewPr>
    <p:cViewPr>
      <p:scale>
        <a:sx n="1" d="1"/>
        <a:sy n="1" d="1"/>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 Id="rId27"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1" Type="http://schemas.openxmlformats.org/officeDocument/2006/relationships/image" Target="../media/image4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76BBE6-500E-4C29-BC3E-6C05D8C77FE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23BB7BC3-1CEF-4E2F-A77E-849D525F0FF1}">
      <dgm:prSet phldrT="[文本]" phldr="1" custT="1"/>
      <dgm:spPr>
        <a:solidFill>
          <a:schemeClr val="accent5">
            <a:lumMod val="75000"/>
          </a:schemeClr>
        </a:solidFill>
      </dgm:spPr>
      <dgm:t>
        <a:bodyPr/>
        <a:lstStyle/>
        <a:p>
          <a:endParaRPr lang="zh-CN" altLang="en-US" sz="3200"/>
        </a:p>
      </dgm:t>
    </dgm:pt>
    <dgm:pt modelId="{AF855AD3-AAC4-4BD4-8252-50A662D5F602}" type="parTrans" cxnId="{23170EF6-44CD-4E0A-950E-727E0C5F4F58}">
      <dgm:prSet/>
      <dgm:spPr/>
      <dgm:t>
        <a:bodyPr/>
        <a:lstStyle/>
        <a:p>
          <a:endParaRPr lang="zh-CN" altLang="en-US" sz="1600"/>
        </a:p>
      </dgm:t>
    </dgm:pt>
    <dgm:pt modelId="{CE63224C-50BE-40DD-A129-B7BFDDCD690F}" type="sibTrans" cxnId="{23170EF6-44CD-4E0A-950E-727E0C5F4F58}">
      <dgm:prSet/>
      <dgm:spPr/>
      <dgm:t>
        <a:bodyPr/>
        <a:lstStyle/>
        <a:p>
          <a:endParaRPr lang="zh-CN" altLang="en-US" sz="1600"/>
        </a:p>
      </dgm:t>
    </dgm:pt>
    <dgm:pt modelId="{E8750902-8864-4EB8-82E9-EECB380101C6}">
      <dgm:prSet phldrT="[文本]" custT="1"/>
      <dgm:spPr/>
      <dgm:t>
        <a:bodyPr/>
        <a:lstStyle/>
        <a:p>
          <a:r>
            <a:rPr lang="en-US" altLang="zh-CN" sz="1400" dirty="0" smtClean="0">
              <a:latin typeface="+mn-lt"/>
              <a:ea typeface="+mn-ea"/>
              <a:cs typeface="+mn-ea"/>
              <a:sym typeface="+mn-lt"/>
            </a:rPr>
            <a:t>1999</a:t>
          </a:r>
          <a:r>
            <a:rPr lang="zh-CN" altLang="en-US" sz="1400" dirty="0" smtClean="0">
              <a:latin typeface="+mn-lt"/>
              <a:ea typeface="+mn-ea"/>
              <a:cs typeface="+mn-ea"/>
              <a:sym typeface="+mn-lt"/>
            </a:rPr>
            <a:t>年，新大陆最早进行二维码解码技术研究并最先将研发成果应用于暂住人口管理中</a:t>
          </a:r>
          <a:r>
            <a:rPr lang="zh-CN" altLang="en-US" sz="1400" dirty="0" smtClean="0">
              <a:latin typeface="+mn-lt"/>
              <a:ea typeface="+mn-ea"/>
              <a:cs typeface="+mn-ea"/>
            </a:rPr>
            <a:t>。</a:t>
          </a:r>
          <a:endParaRPr lang="zh-CN" altLang="en-US" sz="1400" dirty="0"/>
        </a:p>
      </dgm:t>
    </dgm:pt>
    <dgm:pt modelId="{D975D271-4D11-4496-AA35-E0914709F85B}" type="parTrans" cxnId="{FAFACB6A-D9FC-4BCF-A3D6-9902D59A69AB}">
      <dgm:prSet/>
      <dgm:spPr/>
      <dgm:t>
        <a:bodyPr/>
        <a:lstStyle/>
        <a:p>
          <a:endParaRPr lang="zh-CN" altLang="en-US" sz="1600"/>
        </a:p>
      </dgm:t>
    </dgm:pt>
    <dgm:pt modelId="{5131958E-BB83-4486-B9FB-5A1E8B0D9EE5}" type="sibTrans" cxnId="{FAFACB6A-D9FC-4BCF-A3D6-9902D59A69AB}">
      <dgm:prSet/>
      <dgm:spPr/>
      <dgm:t>
        <a:bodyPr/>
        <a:lstStyle/>
        <a:p>
          <a:endParaRPr lang="zh-CN" altLang="en-US" sz="1600"/>
        </a:p>
      </dgm:t>
    </dgm:pt>
    <dgm:pt modelId="{009F4AEE-6F97-4A06-A4C8-3A6C3BFB845F}">
      <dgm:prSet phldrT="[文本]" phldr="1" custT="1"/>
      <dgm:spPr>
        <a:solidFill>
          <a:schemeClr val="accent5">
            <a:lumMod val="75000"/>
          </a:schemeClr>
        </a:solidFill>
      </dgm:spPr>
      <dgm:t>
        <a:bodyPr/>
        <a:lstStyle/>
        <a:p>
          <a:endParaRPr lang="zh-CN" altLang="en-US" sz="3200"/>
        </a:p>
      </dgm:t>
    </dgm:pt>
    <dgm:pt modelId="{8A67DE76-C4E7-4B97-9C8B-68309A0E44D1}" type="parTrans" cxnId="{88217003-58A4-467E-AB4A-6FE77D8C214B}">
      <dgm:prSet/>
      <dgm:spPr/>
      <dgm:t>
        <a:bodyPr/>
        <a:lstStyle/>
        <a:p>
          <a:endParaRPr lang="zh-CN" altLang="en-US" sz="1600"/>
        </a:p>
      </dgm:t>
    </dgm:pt>
    <dgm:pt modelId="{D509FEE2-DCD1-49ED-8274-42E43CF820BB}" type="sibTrans" cxnId="{88217003-58A4-467E-AB4A-6FE77D8C214B}">
      <dgm:prSet/>
      <dgm:spPr/>
      <dgm:t>
        <a:bodyPr/>
        <a:lstStyle/>
        <a:p>
          <a:endParaRPr lang="zh-CN" altLang="en-US" sz="1600"/>
        </a:p>
      </dgm:t>
    </dgm:pt>
    <dgm:pt modelId="{23E69050-DED8-4FB7-A4B5-87DF02C57077}">
      <dgm:prSet phldrT="[文本]" custT="1"/>
      <dgm:spPr/>
      <dgm:t>
        <a:bodyPr/>
        <a:lstStyle/>
        <a:p>
          <a:r>
            <a:rPr lang="en-US" altLang="zh-CN" sz="1400" dirty="0" smtClean="0">
              <a:latin typeface="+mn-lt"/>
              <a:ea typeface="+mn-ea"/>
              <a:cs typeface="+mn-ea"/>
              <a:sym typeface="+mn-lt"/>
            </a:rPr>
            <a:t>2004</a:t>
          </a:r>
          <a:r>
            <a:rPr lang="zh-CN" altLang="en-US" sz="1400" dirty="0" smtClean="0">
              <a:latin typeface="+mn-lt"/>
              <a:ea typeface="+mn-ea"/>
              <a:cs typeface="+mn-ea"/>
              <a:sym typeface="+mn-lt"/>
            </a:rPr>
            <a:t>年，新大陆首颗二维码引擎研发成功，填补国内空白，打破国外厂商垄断</a:t>
          </a:r>
          <a:r>
            <a:rPr lang="zh-CN" altLang="en-US" sz="1400" dirty="0" smtClean="0">
              <a:latin typeface="+mn-lt"/>
              <a:ea typeface="+mn-ea"/>
              <a:cs typeface="+mn-ea"/>
            </a:rPr>
            <a:t>。</a:t>
          </a:r>
          <a:endParaRPr lang="zh-CN" altLang="en-US" sz="1400" dirty="0"/>
        </a:p>
      </dgm:t>
    </dgm:pt>
    <dgm:pt modelId="{F470AF01-2E30-4821-9E8D-B84DBDCD11EE}" type="parTrans" cxnId="{50E14F26-8C91-45D0-8A46-F4A1663DAEAF}">
      <dgm:prSet/>
      <dgm:spPr/>
      <dgm:t>
        <a:bodyPr/>
        <a:lstStyle/>
        <a:p>
          <a:endParaRPr lang="zh-CN" altLang="en-US" sz="1600"/>
        </a:p>
      </dgm:t>
    </dgm:pt>
    <dgm:pt modelId="{58DE1403-7CFB-45AA-A185-C3340EA65622}" type="sibTrans" cxnId="{50E14F26-8C91-45D0-8A46-F4A1663DAEAF}">
      <dgm:prSet/>
      <dgm:spPr/>
      <dgm:t>
        <a:bodyPr/>
        <a:lstStyle/>
        <a:p>
          <a:endParaRPr lang="zh-CN" altLang="en-US" sz="1600"/>
        </a:p>
      </dgm:t>
    </dgm:pt>
    <dgm:pt modelId="{77AB8A70-48D2-46B4-93F0-7E17C3976F71}">
      <dgm:prSet phldrT="[文本]" phldr="1" custT="1"/>
      <dgm:spPr>
        <a:solidFill>
          <a:schemeClr val="accent5">
            <a:lumMod val="75000"/>
          </a:schemeClr>
        </a:solidFill>
      </dgm:spPr>
      <dgm:t>
        <a:bodyPr/>
        <a:lstStyle/>
        <a:p>
          <a:endParaRPr lang="zh-CN" altLang="en-US" sz="3200"/>
        </a:p>
      </dgm:t>
    </dgm:pt>
    <dgm:pt modelId="{8F19DB0E-B598-4794-AE05-C4CA3E32BBA1}" type="parTrans" cxnId="{0C68DFF6-17A2-4A62-A5A6-CE1263D6F296}">
      <dgm:prSet/>
      <dgm:spPr/>
      <dgm:t>
        <a:bodyPr/>
        <a:lstStyle/>
        <a:p>
          <a:endParaRPr lang="zh-CN" altLang="en-US" sz="1600"/>
        </a:p>
      </dgm:t>
    </dgm:pt>
    <dgm:pt modelId="{F0AB5906-FA88-471A-B8CB-E031B4CDFC67}" type="sibTrans" cxnId="{0C68DFF6-17A2-4A62-A5A6-CE1263D6F296}">
      <dgm:prSet/>
      <dgm:spPr/>
      <dgm:t>
        <a:bodyPr/>
        <a:lstStyle/>
        <a:p>
          <a:endParaRPr lang="zh-CN" altLang="en-US" sz="1600"/>
        </a:p>
      </dgm:t>
    </dgm:pt>
    <dgm:pt modelId="{9B4D9748-1A78-46FD-AEE4-1F2BDBA4E38A}">
      <dgm:prSet phldrT="[文本]" custT="1"/>
      <dgm:spPr/>
      <dgm:t>
        <a:bodyPr/>
        <a:lstStyle/>
        <a:p>
          <a:r>
            <a:rPr lang="en-US" altLang="zh-CN" sz="1400" dirty="0" smtClean="0">
              <a:latin typeface="+mn-lt"/>
              <a:ea typeface="+mn-ea"/>
              <a:cs typeface="+mn-ea"/>
              <a:sym typeface="+mn-lt"/>
            </a:rPr>
            <a:t>2010</a:t>
          </a:r>
          <a:r>
            <a:rPr lang="zh-CN" altLang="en-US" sz="1400" dirty="0" smtClean="0">
              <a:latin typeface="+mn-lt"/>
              <a:ea typeface="+mn-ea"/>
              <a:cs typeface="+mn-ea"/>
              <a:sym typeface="+mn-lt"/>
            </a:rPr>
            <a:t>年，新大陆发布全球首颗二维码解码芯片</a:t>
          </a:r>
          <a:r>
            <a:rPr lang="en-US" altLang="zh-CN" sz="1400" dirty="0" smtClean="0">
              <a:latin typeface="+mn-lt"/>
              <a:ea typeface="+mn-ea"/>
              <a:cs typeface="+mn-ea"/>
            </a:rPr>
            <a:t>,</a:t>
          </a:r>
          <a:r>
            <a:rPr lang="zh-CN" altLang="en-US" sz="1400" dirty="0" smtClean="0">
              <a:latin typeface="+mn-lt"/>
              <a:ea typeface="+mn-ea"/>
              <a:cs typeface="+mn-ea"/>
            </a:rPr>
            <a:t>并围绕改芯片申请了</a:t>
          </a:r>
          <a:r>
            <a:rPr lang="en-US" altLang="zh-CN" sz="1400" dirty="0" smtClean="0">
              <a:latin typeface="+mn-lt"/>
              <a:ea typeface="+mn-ea"/>
              <a:cs typeface="+mn-ea"/>
            </a:rPr>
            <a:t>120</a:t>
          </a:r>
          <a:r>
            <a:rPr lang="zh-CN" altLang="en-US" sz="1400" dirty="0" smtClean="0">
              <a:latin typeface="+mn-lt"/>
              <a:ea typeface="+mn-ea"/>
              <a:cs typeface="+mn-ea"/>
            </a:rPr>
            <a:t>项专利，含国际专利</a:t>
          </a:r>
          <a:r>
            <a:rPr lang="en-US" altLang="zh-CN" sz="1400" dirty="0" smtClean="0">
              <a:latin typeface="+mn-lt"/>
              <a:ea typeface="+mn-ea"/>
              <a:cs typeface="+mn-ea"/>
            </a:rPr>
            <a:t>4</a:t>
          </a:r>
          <a:r>
            <a:rPr lang="zh-CN" altLang="en-US" sz="1400" dirty="0" smtClean="0">
              <a:latin typeface="+mn-lt"/>
              <a:ea typeface="+mn-ea"/>
              <a:cs typeface="+mn-ea"/>
            </a:rPr>
            <a:t>项，标志着中国物联网技术以及二维码核心技术达到国际领先水平。</a:t>
          </a:r>
          <a:endParaRPr lang="zh-CN" altLang="en-US" sz="1400" dirty="0"/>
        </a:p>
      </dgm:t>
    </dgm:pt>
    <dgm:pt modelId="{8123941E-72C1-4001-8AD2-C0934E198396}" type="parTrans" cxnId="{60B37A16-170A-44D1-8068-9018227CC3F5}">
      <dgm:prSet/>
      <dgm:spPr/>
      <dgm:t>
        <a:bodyPr/>
        <a:lstStyle/>
        <a:p>
          <a:endParaRPr lang="zh-CN" altLang="en-US" sz="1600"/>
        </a:p>
      </dgm:t>
    </dgm:pt>
    <dgm:pt modelId="{64766E97-0D1E-4CC9-B8BD-997F6CBF7CA2}" type="sibTrans" cxnId="{60B37A16-170A-44D1-8068-9018227CC3F5}">
      <dgm:prSet/>
      <dgm:spPr/>
      <dgm:t>
        <a:bodyPr/>
        <a:lstStyle/>
        <a:p>
          <a:endParaRPr lang="zh-CN" altLang="en-US" sz="1600"/>
        </a:p>
      </dgm:t>
    </dgm:pt>
    <dgm:pt modelId="{9C2CB677-3693-4FB8-80D3-62E4B0A02087}">
      <dgm:prSet phldrT="[文本]" custT="1"/>
      <dgm:spPr>
        <a:solidFill>
          <a:schemeClr val="accent5">
            <a:lumMod val="75000"/>
          </a:schemeClr>
        </a:solidFill>
      </dgm:spPr>
      <dgm:t>
        <a:bodyPr/>
        <a:lstStyle/>
        <a:p>
          <a:r>
            <a:rPr lang="en-US" altLang="zh-CN" sz="4800" dirty="0" smtClean="0"/>
            <a:t>     </a:t>
          </a:r>
          <a:endParaRPr lang="zh-CN" altLang="en-US" sz="4800" dirty="0"/>
        </a:p>
      </dgm:t>
    </dgm:pt>
    <dgm:pt modelId="{C6B0915D-9754-4687-BF48-5A57749E506E}" type="parTrans" cxnId="{92FE0BA2-85D1-4B43-888E-1F020491DC21}">
      <dgm:prSet/>
      <dgm:spPr/>
      <dgm:t>
        <a:bodyPr/>
        <a:lstStyle/>
        <a:p>
          <a:endParaRPr lang="zh-CN" altLang="en-US" sz="1600"/>
        </a:p>
      </dgm:t>
    </dgm:pt>
    <dgm:pt modelId="{60C94800-7A28-495B-B6C7-7C4FEFE94083}" type="sibTrans" cxnId="{92FE0BA2-85D1-4B43-888E-1F020491DC21}">
      <dgm:prSet/>
      <dgm:spPr/>
      <dgm:t>
        <a:bodyPr/>
        <a:lstStyle/>
        <a:p>
          <a:endParaRPr lang="zh-CN" altLang="en-US" sz="1600"/>
        </a:p>
      </dgm:t>
    </dgm:pt>
    <dgm:pt modelId="{D3A45598-3B27-4DE2-B999-63586D3E0390}">
      <dgm:prSet phldrT="[文本]" custT="1"/>
      <dgm:spPr/>
      <dgm:t>
        <a:bodyPr/>
        <a:lstStyle/>
        <a:p>
          <a:r>
            <a:rPr lang="en-US" altLang="zh-CN" sz="1400" dirty="0" smtClean="0"/>
            <a:t> </a:t>
          </a:r>
          <a:r>
            <a:rPr lang="en-US" altLang="zh-CN" sz="1400" dirty="0" smtClean="0">
              <a:latin typeface="+mn-ea"/>
              <a:ea typeface="+mn-ea"/>
              <a:cs typeface="+mn-ea"/>
              <a:sym typeface="+mn-lt"/>
            </a:rPr>
            <a:t>2018</a:t>
          </a:r>
          <a:r>
            <a:rPr lang="zh-CN" altLang="en-US" sz="1400" dirty="0" smtClean="0">
              <a:latin typeface="+mn-ea"/>
              <a:ea typeface="+mn-ea"/>
              <a:cs typeface="+mn-ea"/>
              <a:sym typeface="+mn-lt"/>
            </a:rPr>
            <a:t>年，新大陆自主研发的</a:t>
          </a:r>
          <a:r>
            <a:rPr lang="zh-CN" altLang="en-US" sz="1400" dirty="0" smtClean="0">
              <a:latin typeface="+mn-ea"/>
              <a:ea typeface="+mn-ea"/>
              <a:cs typeface="+mn-ea"/>
            </a:rPr>
            <a:t>全国首款工业级识读设备应用在高端制造中</a:t>
          </a:r>
          <a:r>
            <a:rPr lang="zh-CN" altLang="en-US" sz="1400" dirty="0" smtClean="0">
              <a:latin typeface="+mn-lt"/>
              <a:ea typeface="+mn-ea"/>
              <a:cs typeface="+mn-ea"/>
            </a:rPr>
            <a:t>。</a:t>
          </a:r>
          <a:endParaRPr lang="zh-CN" altLang="en-US" sz="1400" dirty="0"/>
        </a:p>
      </dgm:t>
    </dgm:pt>
    <dgm:pt modelId="{D649238B-CE19-4D24-8453-434515C66590}" type="parTrans" cxnId="{ED3102FF-0686-41FE-9E81-23ECD492617B}">
      <dgm:prSet/>
      <dgm:spPr/>
      <dgm:t>
        <a:bodyPr/>
        <a:lstStyle/>
        <a:p>
          <a:endParaRPr lang="zh-CN" altLang="en-US" sz="1600"/>
        </a:p>
      </dgm:t>
    </dgm:pt>
    <dgm:pt modelId="{DF5A22FB-C182-40D3-8BF7-81D99C68D48E}" type="sibTrans" cxnId="{ED3102FF-0686-41FE-9E81-23ECD492617B}">
      <dgm:prSet/>
      <dgm:spPr/>
      <dgm:t>
        <a:bodyPr/>
        <a:lstStyle/>
        <a:p>
          <a:endParaRPr lang="zh-CN" altLang="en-US" sz="1600"/>
        </a:p>
      </dgm:t>
    </dgm:pt>
    <dgm:pt modelId="{C7C88518-F46C-40AD-98E4-6C2B31965363}">
      <dgm:prSet phldrT="[文本]" custT="1"/>
      <dgm:spPr/>
      <dgm:t>
        <a:bodyPr/>
        <a:lstStyle/>
        <a:p>
          <a:r>
            <a:rPr lang="en-US" altLang="zh-CN" sz="1400" dirty="0" smtClean="0">
              <a:latin typeface="+mn-ea"/>
              <a:ea typeface="+mn-ea"/>
              <a:cs typeface="+mn-ea"/>
            </a:rPr>
            <a:t>2018</a:t>
          </a:r>
          <a:r>
            <a:rPr lang="zh-CN" altLang="en-US" sz="1400" dirty="0" smtClean="0">
              <a:latin typeface="+mn-ea"/>
              <a:ea typeface="+mn-ea"/>
              <a:cs typeface="+mn-ea"/>
            </a:rPr>
            <a:t>年，新大陆推出全球首颗数字公民安全解码芯片，它将与数字公民安全码共同形成一套安全体系，为二维码的运用提供安全保障</a:t>
          </a:r>
          <a:r>
            <a:rPr lang="zh-CN" altLang="en-US" sz="1400" dirty="0" smtClean="0">
              <a:latin typeface="+mn-lt"/>
              <a:ea typeface="+mn-ea"/>
              <a:cs typeface="+mn-ea"/>
            </a:rPr>
            <a:t>。</a:t>
          </a:r>
          <a:endParaRPr lang="zh-CN" altLang="en-US" sz="1400" dirty="0"/>
        </a:p>
      </dgm:t>
    </dgm:pt>
    <dgm:pt modelId="{09B5A641-E2D7-4FF1-A913-C19E8A3233EF}" type="parTrans" cxnId="{BC1108F5-E642-4E16-92F6-6A8AD96FBF9A}">
      <dgm:prSet/>
      <dgm:spPr/>
      <dgm:t>
        <a:bodyPr/>
        <a:lstStyle/>
        <a:p>
          <a:endParaRPr lang="zh-CN" altLang="en-US" sz="1600"/>
        </a:p>
      </dgm:t>
    </dgm:pt>
    <dgm:pt modelId="{75B2097F-ADD5-44CC-8231-501FD0233E5D}" type="sibTrans" cxnId="{BC1108F5-E642-4E16-92F6-6A8AD96FBF9A}">
      <dgm:prSet/>
      <dgm:spPr/>
      <dgm:t>
        <a:bodyPr/>
        <a:lstStyle/>
        <a:p>
          <a:endParaRPr lang="zh-CN" altLang="en-US" sz="1600"/>
        </a:p>
      </dgm:t>
    </dgm:pt>
    <dgm:pt modelId="{2F49FEF9-AAC8-4636-964F-FB46CCC3AD7D}">
      <dgm:prSet phldrT="[文本]" custT="1"/>
      <dgm:spPr>
        <a:solidFill>
          <a:schemeClr val="accent5">
            <a:lumMod val="75000"/>
          </a:schemeClr>
        </a:solidFill>
      </dgm:spPr>
      <dgm:t>
        <a:bodyPr/>
        <a:lstStyle/>
        <a:p>
          <a:endParaRPr lang="zh-CN" altLang="en-US" sz="4800" dirty="0"/>
        </a:p>
      </dgm:t>
    </dgm:pt>
    <dgm:pt modelId="{35F3342B-6D06-4CA8-9D9A-C804E7973911}" type="parTrans" cxnId="{CF37ED8B-F020-4E91-8867-5B26E9068304}">
      <dgm:prSet/>
      <dgm:spPr/>
      <dgm:t>
        <a:bodyPr/>
        <a:lstStyle/>
        <a:p>
          <a:endParaRPr lang="zh-CN" altLang="en-US" sz="1600"/>
        </a:p>
      </dgm:t>
    </dgm:pt>
    <dgm:pt modelId="{B3B78D3F-E3A3-4746-81FE-CB0DB4B2705A}" type="sibTrans" cxnId="{CF37ED8B-F020-4E91-8867-5B26E9068304}">
      <dgm:prSet/>
      <dgm:spPr/>
      <dgm:t>
        <a:bodyPr/>
        <a:lstStyle/>
        <a:p>
          <a:endParaRPr lang="zh-CN" altLang="en-US" sz="1600"/>
        </a:p>
      </dgm:t>
    </dgm:pt>
    <dgm:pt modelId="{2CB95F61-5B9E-42AF-B4EC-9E178F1EAACF}" type="pres">
      <dgm:prSet presAssocID="{0C76BBE6-500E-4C29-BC3E-6C05D8C77FEC}" presName="Name0" presStyleCnt="0">
        <dgm:presLayoutVars>
          <dgm:dir/>
          <dgm:animLvl val="lvl"/>
          <dgm:resizeHandles val="exact"/>
        </dgm:presLayoutVars>
      </dgm:prSet>
      <dgm:spPr/>
      <dgm:t>
        <a:bodyPr/>
        <a:lstStyle/>
        <a:p>
          <a:endParaRPr lang="zh-CN" altLang="en-US"/>
        </a:p>
      </dgm:t>
    </dgm:pt>
    <dgm:pt modelId="{C06E7961-0DB0-4151-86A6-6E212BA73E0D}" type="pres">
      <dgm:prSet presAssocID="{23BB7BC3-1CEF-4E2F-A77E-849D525F0FF1}" presName="linNode" presStyleCnt="0"/>
      <dgm:spPr/>
    </dgm:pt>
    <dgm:pt modelId="{48843296-5B3D-4AD3-85EC-60D1C9EA670D}" type="pres">
      <dgm:prSet presAssocID="{23BB7BC3-1CEF-4E2F-A77E-849D525F0FF1}" presName="parentText" presStyleLbl="node1" presStyleIdx="0" presStyleCnt="5" custScaleX="65826" custScaleY="2000000" custLinFactNeighborY="-22087">
        <dgm:presLayoutVars>
          <dgm:chMax val="1"/>
          <dgm:bulletEnabled val="1"/>
        </dgm:presLayoutVars>
      </dgm:prSet>
      <dgm:spPr/>
      <dgm:t>
        <a:bodyPr/>
        <a:lstStyle/>
        <a:p>
          <a:endParaRPr lang="zh-CN" altLang="en-US"/>
        </a:p>
      </dgm:t>
    </dgm:pt>
    <dgm:pt modelId="{83B678AE-5915-4157-ACC4-C55B13F24AEA}" type="pres">
      <dgm:prSet presAssocID="{23BB7BC3-1CEF-4E2F-A77E-849D525F0FF1}" presName="descendantText" presStyleLbl="alignAccFollowNode1" presStyleIdx="0" presStyleCnt="5" custScaleY="2000000">
        <dgm:presLayoutVars>
          <dgm:bulletEnabled val="1"/>
        </dgm:presLayoutVars>
      </dgm:prSet>
      <dgm:spPr/>
      <dgm:t>
        <a:bodyPr/>
        <a:lstStyle/>
        <a:p>
          <a:endParaRPr lang="zh-CN" altLang="en-US"/>
        </a:p>
      </dgm:t>
    </dgm:pt>
    <dgm:pt modelId="{6611A2E4-82FE-415B-917E-BE3BF658C2DB}" type="pres">
      <dgm:prSet presAssocID="{CE63224C-50BE-40DD-A129-B7BFDDCD690F}" presName="sp" presStyleCnt="0"/>
      <dgm:spPr/>
    </dgm:pt>
    <dgm:pt modelId="{3F29AF5B-3223-46DC-A0CB-64237F8FFFC6}" type="pres">
      <dgm:prSet presAssocID="{009F4AEE-6F97-4A06-A4C8-3A6C3BFB845F}" presName="linNode" presStyleCnt="0"/>
      <dgm:spPr/>
    </dgm:pt>
    <dgm:pt modelId="{E8CEFA4D-9989-4F90-AC0C-1450141A5B48}" type="pres">
      <dgm:prSet presAssocID="{009F4AEE-6F97-4A06-A4C8-3A6C3BFB845F}" presName="parentText" presStyleLbl="node1" presStyleIdx="1" presStyleCnt="5" custScaleX="65826" custScaleY="2000000">
        <dgm:presLayoutVars>
          <dgm:chMax val="1"/>
          <dgm:bulletEnabled val="1"/>
        </dgm:presLayoutVars>
      </dgm:prSet>
      <dgm:spPr/>
      <dgm:t>
        <a:bodyPr/>
        <a:lstStyle/>
        <a:p>
          <a:endParaRPr lang="zh-CN" altLang="en-US"/>
        </a:p>
      </dgm:t>
    </dgm:pt>
    <dgm:pt modelId="{9FF806E7-3763-4ADC-B12C-5E4C9F7E2DCC}" type="pres">
      <dgm:prSet presAssocID="{009F4AEE-6F97-4A06-A4C8-3A6C3BFB845F}" presName="descendantText" presStyleLbl="alignAccFollowNode1" presStyleIdx="1" presStyleCnt="5" custScaleY="2000000">
        <dgm:presLayoutVars>
          <dgm:bulletEnabled val="1"/>
        </dgm:presLayoutVars>
      </dgm:prSet>
      <dgm:spPr/>
      <dgm:t>
        <a:bodyPr/>
        <a:lstStyle/>
        <a:p>
          <a:endParaRPr lang="zh-CN" altLang="en-US"/>
        </a:p>
      </dgm:t>
    </dgm:pt>
    <dgm:pt modelId="{81F9C073-BA2E-467E-89DD-CF441067650D}" type="pres">
      <dgm:prSet presAssocID="{D509FEE2-DCD1-49ED-8274-42E43CF820BB}" presName="sp" presStyleCnt="0"/>
      <dgm:spPr/>
    </dgm:pt>
    <dgm:pt modelId="{5053F5C2-2A9D-4400-89CB-E22590E720E6}" type="pres">
      <dgm:prSet presAssocID="{77AB8A70-48D2-46B4-93F0-7E17C3976F71}" presName="linNode" presStyleCnt="0"/>
      <dgm:spPr/>
    </dgm:pt>
    <dgm:pt modelId="{E0D282E1-AEB0-4D03-B635-979079ABFEE9}" type="pres">
      <dgm:prSet presAssocID="{77AB8A70-48D2-46B4-93F0-7E17C3976F71}" presName="parentText" presStyleLbl="node1" presStyleIdx="2" presStyleCnt="5" custScaleX="65826" custScaleY="2000000">
        <dgm:presLayoutVars>
          <dgm:chMax val="1"/>
          <dgm:bulletEnabled val="1"/>
        </dgm:presLayoutVars>
      </dgm:prSet>
      <dgm:spPr/>
      <dgm:t>
        <a:bodyPr/>
        <a:lstStyle/>
        <a:p>
          <a:endParaRPr lang="zh-CN" altLang="en-US"/>
        </a:p>
      </dgm:t>
    </dgm:pt>
    <dgm:pt modelId="{9FE2F705-4104-4ABC-ADFB-DB2159ED2B7D}" type="pres">
      <dgm:prSet presAssocID="{77AB8A70-48D2-46B4-93F0-7E17C3976F71}" presName="descendantText" presStyleLbl="alignAccFollowNode1" presStyleIdx="2" presStyleCnt="5" custScaleY="2000000">
        <dgm:presLayoutVars>
          <dgm:bulletEnabled val="1"/>
        </dgm:presLayoutVars>
      </dgm:prSet>
      <dgm:spPr/>
      <dgm:t>
        <a:bodyPr/>
        <a:lstStyle/>
        <a:p>
          <a:endParaRPr lang="zh-CN" altLang="en-US"/>
        </a:p>
      </dgm:t>
    </dgm:pt>
    <dgm:pt modelId="{E53C4150-DAED-4696-9931-CFA4751E79E7}" type="pres">
      <dgm:prSet presAssocID="{F0AB5906-FA88-471A-B8CB-E031B4CDFC67}" presName="sp" presStyleCnt="0"/>
      <dgm:spPr/>
    </dgm:pt>
    <dgm:pt modelId="{3F7C70ED-09FE-40B2-B404-3EDAF54A2D5F}" type="pres">
      <dgm:prSet presAssocID="{9C2CB677-3693-4FB8-80D3-62E4B0A02087}" presName="linNode" presStyleCnt="0"/>
      <dgm:spPr/>
    </dgm:pt>
    <dgm:pt modelId="{485047B5-FB2F-40C9-A318-6C1DE8D5CE87}" type="pres">
      <dgm:prSet presAssocID="{9C2CB677-3693-4FB8-80D3-62E4B0A02087}" presName="parentText" presStyleLbl="node1" presStyleIdx="3" presStyleCnt="5" custScaleX="65826" custScaleY="2000000">
        <dgm:presLayoutVars>
          <dgm:chMax val="1"/>
          <dgm:bulletEnabled val="1"/>
        </dgm:presLayoutVars>
      </dgm:prSet>
      <dgm:spPr/>
      <dgm:t>
        <a:bodyPr/>
        <a:lstStyle/>
        <a:p>
          <a:endParaRPr lang="zh-CN" altLang="en-US"/>
        </a:p>
      </dgm:t>
    </dgm:pt>
    <dgm:pt modelId="{A3BEA9D5-08DC-4C8D-98E4-B9855C66F9CF}" type="pres">
      <dgm:prSet presAssocID="{9C2CB677-3693-4FB8-80D3-62E4B0A02087}" presName="descendantText" presStyleLbl="alignAccFollowNode1" presStyleIdx="3" presStyleCnt="5" custScaleY="2000000">
        <dgm:presLayoutVars>
          <dgm:bulletEnabled val="1"/>
        </dgm:presLayoutVars>
      </dgm:prSet>
      <dgm:spPr/>
      <dgm:t>
        <a:bodyPr/>
        <a:lstStyle/>
        <a:p>
          <a:endParaRPr lang="zh-CN" altLang="en-US"/>
        </a:p>
      </dgm:t>
    </dgm:pt>
    <dgm:pt modelId="{5AB4320A-C944-4C8F-AE73-221C3C228E72}" type="pres">
      <dgm:prSet presAssocID="{60C94800-7A28-495B-B6C7-7C4FEFE94083}" presName="sp" presStyleCnt="0"/>
      <dgm:spPr/>
    </dgm:pt>
    <dgm:pt modelId="{C30A38F7-4A8D-496A-8944-B1BCF636F256}" type="pres">
      <dgm:prSet presAssocID="{2F49FEF9-AAC8-4636-964F-FB46CCC3AD7D}" presName="linNode" presStyleCnt="0"/>
      <dgm:spPr/>
    </dgm:pt>
    <dgm:pt modelId="{CD5798ED-133B-4075-9103-8E3B0E348D2B}" type="pres">
      <dgm:prSet presAssocID="{2F49FEF9-AAC8-4636-964F-FB46CCC3AD7D}" presName="parentText" presStyleLbl="node1" presStyleIdx="4" presStyleCnt="5" custScaleX="65826" custScaleY="2000000">
        <dgm:presLayoutVars>
          <dgm:chMax val="1"/>
          <dgm:bulletEnabled val="1"/>
        </dgm:presLayoutVars>
      </dgm:prSet>
      <dgm:spPr/>
      <dgm:t>
        <a:bodyPr/>
        <a:lstStyle/>
        <a:p>
          <a:endParaRPr lang="zh-CN" altLang="en-US"/>
        </a:p>
      </dgm:t>
    </dgm:pt>
    <dgm:pt modelId="{5B9B5816-5B5C-4968-8D8A-5E367C79C19D}" type="pres">
      <dgm:prSet presAssocID="{2F49FEF9-AAC8-4636-964F-FB46CCC3AD7D}" presName="descendantText" presStyleLbl="alignAccFollowNode1" presStyleIdx="4" presStyleCnt="5" custScaleY="2000000">
        <dgm:presLayoutVars>
          <dgm:bulletEnabled val="1"/>
        </dgm:presLayoutVars>
      </dgm:prSet>
      <dgm:spPr/>
      <dgm:t>
        <a:bodyPr/>
        <a:lstStyle/>
        <a:p>
          <a:endParaRPr lang="zh-CN" altLang="en-US"/>
        </a:p>
      </dgm:t>
    </dgm:pt>
  </dgm:ptLst>
  <dgm:cxnLst>
    <dgm:cxn modelId="{A3200878-F929-448E-9C78-03C3E220A494}" type="presOf" srcId="{2F49FEF9-AAC8-4636-964F-FB46CCC3AD7D}" destId="{CD5798ED-133B-4075-9103-8E3B0E348D2B}" srcOrd="0" destOrd="0" presId="urn:microsoft.com/office/officeart/2005/8/layout/vList5"/>
    <dgm:cxn modelId="{47FC57AB-EA71-479C-B97D-3A07D31A9A62}" type="presOf" srcId="{23BB7BC3-1CEF-4E2F-A77E-849D525F0FF1}" destId="{48843296-5B3D-4AD3-85EC-60D1C9EA670D}" srcOrd="0" destOrd="0" presId="urn:microsoft.com/office/officeart/2005/8/layout/vList5"/>
    <dgm:cxn modelId="{9785D145-A9F2-4893-8270-94191DFA45E9}" type="presOf" srcId="{77AB8A70-48D2-46B4-93F0-7E17C3976F71}" destId="{E0D282E1-AEB0-4D03-B635-979079ABFEE9}" srcOrd="0" destOrd="0" presId="urn:microsoft.com/office/officeart/2005/8/layout/vList5"/>
    <dgm:cxn modelId="{5E03C4C3-2E3A-4565-8BEC-8B68AE8812BB}" type="presOf" srcId="{E8750902-8864-4EB8-82E9-EECB380101C6}" destId="{83B678AE-5915-4157-ACC4-C55B13F24AEA}" srcOrd="0" destOrd="0" presId="urn:microsoft.com/office/officeart/2005/8/layout/vList5"/>
    <dgm:cxn modelId="{50E14F26-8C91-45D0-8A46-F4A1663DAEAF}" srcId="{009F4AEE-6F97-4A06-A4C8-3A6C3BFB845F}" destId="{23E69050-DED8-4FB7-A4B5-87DF02C57077}" srcOrd="0" destOrd="0" parTransId="{F470AF01-2E30-4821-9E8D-B84DBDCD11EE}" sibTransId="{58DE1403-7CFB-45AA-A185-C3340EA65622}"/>
    <dgm:cxn modelId="{EB822CD5-31CB-4A08-B773-72D7B688A220}" type="presOf" srcId="{D3A45598-3B27-4DE2-B999-63586D3E0390}" destId="{A3BEA9D5-08DC-4C8D-98E4-B9855C66F9CF}" srcOrd="0" destOrd="0" presId="urn:microsoft.com/office/officeart/2005/8/layout/vList5"/>
    <dgm:cxn modelId="{ED3102FF-0686-41FE-9E81-23ECD492617B}" srcId="{9C2CB677-3693-4FB8-80D3-62E4B0A02087}" destId="{D3A45598-3B27-4DE2-B999-63586D3E0390}" srcOrd="0" destOrd="0" parTransId="{D649238B-CE19-4D24-8453-434515C66590}" sibTransId="{DF5A22FB-C182-40D3-8BF7-81D99C68D48E}"/>
    <dgm:cxn modelId="{1EDDC1E8-CC90-4F71-AA99-E6F13C0C539D}" type="presOf" srcId="{9B4D9748-1A78-46FD-AEE4-1F2BDBA4E38A}" destId="{9FE2F705-4104-4ABC-ADFB-DB2159ED2B7D}" srcOrd="0" destOrd="0" presId="urn:microsoft.com/office/officeart/2005/8/layout/vList5"/>
    <dgm:cxn modelId="{9A9273D3-9C7C-4F6C-8A65-0416A290ED60}" type="presOf" srcId="{0C76BBE6-500E-4C29-BC3E-6C05D8C77FEC}" destId="{2CB95F61-5B9E-42AF-B4EC-9E178F1EAACF}" srcOrd="0" destOrd="0" presId="urn:microsoft.com/office/officeart/2005/8/layout/vList5"/>
    <dgm:cxn modelId="{88217003-58A4-467E-AB4A-6FE77D8C214B}" srcId="{0C76BBE6-500E-4C29-BC3E-6C05D8C77FEC}" destId="{009F4AEE-6F97-4A06-A4C8-3A6C3BFB845F}" srcOrd="1" destOrd="0" parTransId="{8A67DE76-C4E7-4B97-9C8B-68309A0E44D1}" sibTransId="{D509FEE2-DCD1-49ED-8274-42E43CF820BB}"/>
    <dgm:cxn modelId="{60B37A16-170A-44D1-8068-9018227CC3F5}" srcId="{77AB8A70-48D2-46B4-93F0-7E17C3976F71}" destId="{9B4D9748-1A78-46FD-AEE4-1F2BDBA4E38A}" srcOrd="0" destOrd="0" parTransId="{8123941E-72C1-4001-8AD2-C0934E198396}" sibTransId="{64766E97-0D1E-4CC9-B8BD-997F6CBF7CA2}"/>
    <dgm:cxn modelId="{23170EF6-44CD-4E0A-950E-727E0C5F4F58}" srcId="{0C76BBE6-500E-4C29-BC3E-6C05D8C77FEC}" destId="{23BB7BC3-1CEF-4E2F-A77E-849D525F0FF1}" srcOrd="0" destOrd="0" parTransId="{AF855AD3-AAC4-4BD4-8252-50A662D5F602}" sibTransId="{CE63224C-50BE-40DD-A129-B7BFDDCD690F}"/>
    <dgm:cxn modelId="{2209C815-BE11-46B0-9DC8-E88B8B2D19FB}" type="presOf" srcId="{23E69050-DED8-4FB7-A4B5-87DF02C57077}" destId="{9FF806E7-3763-4ADC-B12C-5E4C9F7E2DCC}" srcOrd="0" destOrd="0" presId="urn:microsoft.com/office/officeart/2005/8/layout/vList5"/>
    <dgm:cxn modelId="{92FE0BA2-85D1-4B43-888E-1F020491DC21}" srcId="{0C76BBE6-500E-4C29-BC3E-6C05D8C77FEC}" destId="{9C2CB677-3693-4FB8-80D3-62E4B0A02087}" srcOrd="3" destOrd="0" parTransId="{C6B0915D-9754-4687-BF48-5A57749E506E}" sibTransId="{60C94800-7A28-495B-B6C7-7C4FEFE94083}"/>
    <dgm:cxn modelId="{FAFACB6A-D9FC-4BCF-A3D6-9902D59A69AB}" srcId="{23BB7BC3-1CEF-4E2F-A77E-849D525F0FF1}" destId="{E8750902-8864-4EB8-82E9-EECB380101C6}" srcOrd="0" destOrd="0" parTransId="{D975D271-4D11-4496-AA35-E0914709F85B}" sibTransId="{5131958E-BB83-4486-B9FB-5A1E8B0D9EE5}"/>
    <dgm:cxn modelId="{A0B51548-9244-4944-9CF1-8B95C2B037BE}" type="presOf" srcId="{C7C88518-F46C-40AD-98E4-6C2B31965363}" destId="{5B9B5816-5B5C-4968-8D8A-5E367C79C19D}" srcOrd="0" destOrd="0" presId="urn:microsoft.com/office/officeart/2005/8/layout/vList5"/>
    <dgm:cxn modelId="{0C68DFF6-17A2-4A62-A5A6-CE1263D6F296}" srcId="{0C76BBE6-500E-4C29-BC3E-6C05D8C77FEC}" destId="{77AB8A70-48D2-46B4-93F0-7E17C3976F71}" srcOrd="2" destOrd="0" parTransId="{8F19DB0E-B598-4794-AE05-C4CA3E32BBA1}" sibTransId="{F0AB5906-FA88-471A-B8CB-E031B4CDFC67}"/>
    <dgm:cxn modelId="{444D33F3-8DA7-4879-99A7-6929214B8625}" type="presOf" srcId="{009F4AEE-6F97-4A06-A4C8-3A6C3BFB845F}" destId="{E8CEFA4D-9989-4F90-AC0C-1450141A5B48}" srcOrd="0" destOrd="0" presId="urn:microsoft.com/office/officeart/2005/8/layout/vList5"/>
    <dgm:cxn modelId="{CF37ED8B-F020-4E91-8867-5B26E9068304}" srcId="{0C76BBE6-500E-4C29-BC3E-6C05D8C77FEC}" destId="{2F49FEF9-AAC8-4636-964F-FB46CCC3AD7D}" srcOrd="4" destOrd="0" parTransId="{35F3342B-6D06-4CA8-9D9A-C804E7973911}" sibTransId="{B3B78D3F-E3A3-4746-81FE-CB0DB4B2705A}"/>
    <dgm:cxn modelId="{730FF159-E776-4542-8A32-7B19983ADF52}" type="presOf" srcId="{9C2CB677-3693-4FB8-80D3-62E4B0A02087}" destId="{485047B5-FB2F-40C9-A318-6C1DE8D5CE87}" srcOrd="0" destOrd="0" presId="urn:microsoft.com/office/officeart/2005/8/layout/vList5"/>
    <dgm:cxn modelId="{BC1108F5-E642-4E16-92F6-6A8AD96FBF9A}" srcId="{2F49FEF9-AAC8-4636-964F-FB46CCC3AD7D}" destId="{C7C88518-F46C-40AD-98E4-6C2B31965363}" srcOrd="0" destOrd="0" parTransId="{09B5A641-E2D7-4FF1-A913-C19E8A3233EF}" sibTransId="{75B2097F-ADD5-44CC-8231-501FD0233E5D}"/>
    <dgm:cxn modelId="{3A56C3B0-8C98-4030-A353-E659D7E82733}" type="presParOf" srcId="{2CB95F61-5B9E-42AF-B4EC-9E178F1EAACF}" destId="{C06E7961-0DB0-4151-86A6-6E212BA73E0D}" srcOrd="0" destOrd="0" presId="urn:microsoft.com/office/officeart/2005/8/layout/vList5"/>
    <dgm:cxn modelId="{D6C04B89-E3D8-4A3D-8461-9809362EBD87}" type="presParOf" srcId="{C06E7961-0DB0-4151-86A6-6E212BA73E0D}" destId="{48843296-5B3D-4AD3-85EC-60D1C9EA670D}" srcOrd="0" destOrd="0" presId="urn:microsoft.com/office/officeart/2005/8/layout/vList5"/>
    <dgm:cxn modelId="{8D690368-EFDE-462A-A260-3DD8DE5B6A08}" type="presParOf" srcId="{C06E7961-0DB0-4151-86A6-6E212BA73E0D}" destId="{83B678AE-5915-4157-ACC4-C55B13F24AEA}" srcOrd="1" destOrd="0" presId="urn:microsoft.com/office/officeart/2005/8/layout/vList5"/>
    <dgm:cxn modelId="{3AEA1E04-649F-4378-AD54-2A163E47143E}" type="presParOf" srcId="{2CB95F61-5B9E-42AF-B4EC-9E178F1EAACF}" destId="{6611A2E4-82FE-415B-917E-BE3BF658C2DB}" srcOrd="1" destOrd="0" presId="urn:microsoft.com/office/officeart/2005/8/layout/vList5"/>
    <dgm:cxn modelId="{E71DB715-8137-455F-899D-854ADF887CE0}" type="presParOf" srcId="{2CB95F61-5B9E-42AF-B4EC-9E178F1EAACF}" destId="{3F29AF5B-3223-46DC-A0CB-64237F8FFFC6}" srcOrd="2" destOrd="0" presId="urn:microsoft.com/office/officeart/2005/8/layout/vList5"/>
    <dgm:cxn modelId="{A976DC05-2FD6-4DBB-959E-DA11C41EC09E}" type="presParOf" srcId="{3F29AF5B-3223-46DC-A0CB-64237F8FFFC6}" destId="{E8CEFA4D-9989-4F90-AC0C-1450141A5B48}" srcOrd="0" destOrd="0" presId="urn:microsoft.com/office/officeart/2005/8/layout/vList5"/>
    <dgm:cxn modelId="{D79F0452-07D3-4DE9-A540-808E3F8B52D3}" type="presParOf" srcId="{3F29AF5B-3223-46DC-A0CB-64237F8FFFC6}" destId="{9FF806E7-3763-4ADC-B12C-5E4C9F7E2DCC}" srcOrd="1" destOrd="0" presId="urn:microsoft.com/office/officeart/2005/8/layout/vList5"/>
    <dgm:cxn modelId="{787630E7-F251-4F5B-9CEB-1D3EE2E3A6E7}" type="presParOf" srcId="{2CB95F61-5B9E-42AF-B4EC-9E178F1EAACF}" destId="{81F9C073-BA2E-467E-89DD-CF441067650D}" srcOrd="3" destOrd="0" presId="urn:microsoft.com/office/officeart/2005/8/layout/vList5"/>
    <dgm:cxn modelId="{72018E49-66E7-4267-B040-4F7DAC5F96AC}" type="presParOf" srcId="{2CB95F61-5B9E-42AF-B4EC-9E178F1EAACF}" destId="{5053F5C2-2A9D-4400-89CB-E22590E720E6}" srcOrd="4" destOrd="0" presId="urn:microsoft.com/office/officeart/2005/8/layout/vList5"/>
    <dgm:cxn modelId="{4804E1D1-6ACC-4C11-937A-15F92DFDC782}" type="presParOf" srcId="{5053F5C2-2A9D-4400-89CB-E22590E720E6}" destId="{E0D282E1-AEB0-4D03-B635-979079ABFEE9}" srcOrd="0" destOrd="0" presId="urn:microsoft.com/office/officeart/2005/8/layout/vList5"/>
    <dgm:cxn modelId="{527D260D-496F-406A-BBCF-005CF27D3AED}" type="presParOf" srcId="{5053F5C2-2A9D-4400-89CB-E22590E720E6}" destId="{9FE2F705-4104-4ABC-ADFB-DB2159ED2B7D}" srcOrd="1" destOrd="0" presId="urn:microsoft.com/office/officeart/2005/8/layout/vList5"/>
    <dgm:cxn modelId="{F37DE8DB-1194-44E2-82EB-1AA2C976CE01}" type="presParOf" srcId="{2CB95F61-5B9E-42AF-B4EC-9E178F1EAACF}" destId="{E53C4150-DAED-4696-9931-CFA4751E79E7}" srcOrd="5" destOrd="0" presId="urn:microsoft.com/office/officeart/2005/8/layout/vList5"/>
    <dgm:cxn modelId="{62B5A0B4-6A11-47E9-870E-3BC21A1978BD}" type="presParOf" srcId="{2CB95F61-5B9E-42AF-B4EC-9E178F1EAACF}" destId="{3F7C70ED-09FE-40B2-B404-3EDAF54A2D5F}" srcOrd="6" destOrd="0" presId="urn:microsoft.com/office/officeart/2005/8/layout/vList5"/>
    <dgm:cxn modelId="{F9F27C0B-C536-4FBC-8C2F-5ECD33EFAA78}" type="presParOf" srcId="{3F7C70ED-09FE-40B2-B404-3EDAF54A2D5F}" destId="{485047B5-FB2F-40C9-A318-6C1DE8D5CE87}" srcOrd="0" destOrd="0" presId="urn:microsoft.com/office/officeart/2005/8/layout/vList5"/>
    <dgm:cxn modelId="{AA6D510B-7A19-45A4-B1FC-1A794EDD5C65}" type="presParOf" srcId="{3F7C70ED-09FE-40B2-B404-3EDAF54A2D5F}" destId="{A3BEA9D5-08DC-4C8D-98E4-B9855C66F9CF}" srcOrd="1" destOrd="0" presId="urn:microsoft.com/office/officeart/2005/8/layout/vList5"/>
    <dgm:cxn modelId="{755671F6-B6A6-41E6-A330-51915A559390}" type="presParOf" srcId="{2CB95F61-5B9E-42AF-B4EC-9E178F1EAACF}" destId="{5AB4320A-C944-4C8F-AE73-221C3C228E72}" srcOrd="7" destOrd="0" presId="urn:microsoft.com/office/officeart/2005/8/layout/vList5"/>
    <dgm:cxn modelId="{1633CF07-1AC6-42AD-A5FD-0EEFB03F486A}" type="presParOf" srcId="{2CB95F61-5B9E-42AF-B4EC-9E178F1EAACF}" destId="{C30A38F7-4A8D-496A-8944-B1BCF636F256}" srcOrd="8" destOrd="0" presId="urn:microsoft.com/office/officeart/2005/8/layout/vList5"/>
    <dgm:cxn modelId="{17CEB53F-3810-4E6B-A630-1626C329968B}" type="presParOf" srcId="{C30A38F7-4A8D-496A-8944-B1BCF636F256}" destId="{CD5798ED-133B-4075-9103-8E3B0E348D2B}" srcOrd="0" destOrd="0" presId="urn:microsoft.com/office/officeart/2005/8/layout/vList5"/>
    <dgm:cxn modelId="{7C494952-A17B-49AC-96DC-42F144AB9AB8}" type="presParOf" srcId="{C30A38F7-4A8D-496A-8944-B1BCF636F256}" destId="{5B9B5816-5B5C-4968-8D8A-5E367C79C19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80A530-78C8-4E52-A005-F675F0E4AEAA}" type="doc">
      <dgm:prSet loTypeId="urn:microsoft.com/office/officeart/2005/8/layout/pList1" loCatId="list" qsTypeId="urn:microsoft.com/office/officeart/2005/8/quickstyle/simple1" qsCatId="simple" csTypeId="urn:microsoft.com/office/officeart/2005/8/colors/accent0_1" csCatId="mainScheme" phldr="1"/>
      <dgm:spPr/>
      <dgm:t>
        <a:bodyPr/>
        <a:lstStyle/>
        <a:p>
          <a:endParaRPr lang="zh-CN" altLang="en-US"/>
        </a:p>
      </dgm:t>
    </dgm:pt>
    <dgm:pt modelId="{458A50E0-A6D7-4732-9824-C40C0B153F82}">
      <dgm:prSet phldrT="[文本]" custT="1"/>
      <dgm:spPr/>
      <dgm:t>
        <a:bodyPr/>
        <a:lstStyle/>
        <a:p>
          <a:r>
            <a:rPr lang="zh-CN" altLang="en-US" sz="1600" b="1" dirty="0" smtClean="0"/>
            <a:t>德邦</a:t>
          </a:r>
          <a:endParaRPr lang="zh-CN" altLang="en-US" sz="1600" b="1" dirty="0"/>
        </a:p>
      </dgm:t>
    </dgm:pt>
    <dgm:pt modelId="{4AB673CB-64F3-4E8A-9B3D-39FC30D585E5}" type="parTrans" cxnId="{42685A0C-3A4C-49EB-84EB-AD581C56B379}">
      <dgm:prSet/>
      <dgm:spPr/>
      <dgm:t>
        <a:bodyPr/>
        <a:lstStyle/>
        <a:p>
          <a:endParaRPr lang="zh-CN" altLang="en-US" sz="1400"/>
        </a:p>
      </dgm:t>
    </dgm:pt>
    <dgm:pt modelId="{FEDEFF94-FBA1-40E8-8D13-17033D937538}" type="sibTrans" cxnId="{42685A0C-3A4C-49EB-84EB-AD581C56B379}">
      <dgm:prSet/>
      <dgm:spPr/>
      <dgm:t>
        <a:bodyPr/>
        <a:lstStyle/>
        <a:p>
          <a:endParaRPr lang="zh-CN" altLang="en-US" sz="1400"/>
        </a:p>
      </dgm:t>
    </dgm:pt>
    <dgm:pt modelId="{A9381A66-5035-429D-ADB3-52D2D20D529D}">
      <dgm:prSet phldrT="[文本]" custT="1"/>
      <dgm:spPr/>
      <dgm:t>
        <a:bodyPr/>
        <a:lstStyle/>
        <a:p>
          <a:r>
            <a:rPr lang="zh-CN" altLang="en-US" sz="1600" b="1" dirty="0" smtClean="0"/>
            <a:t>邮政</a:t>
          </a:r>
          <a:endParaRPr lang="zh-CN" altLang="en-US" sz="1600" b="1" dirty="0"/>
        </a:p>
      </dgm:t>
    </dgm:pt>
    <dgm:pt modelId="{BB8974EA-64E2-4270-84CD-588D4FF435F2}" type="parTrans" cxnId="{C4035626-5CC5-4138-8EC1-B053EB2AB7C7}">
      <dgm:prSet/>
      <dgm:spPr/>
      <dgm:t>
        <a:bodyPr/>
        <a:lstStyle/>
        <a:p>
          <a:endParaRPr lang="zh-CN" altLang="en-US" sz="1400"/>
        </a:p>
      </dgm:t>
    </dgm:pt>
    <dgm:pt modelId="{34050ADE-A139-4FDE-B904-64F7C9F64D53}" type="sibTrans" cxnId="{C4035626-5CC5-4138-8EC1-B053EB2AB7C7}">
      <dgm:prSet/>
      <dgm:spPr/>
      <dgm:t>
        <a:bodyPr/>
        <a:lstStyle/>
        <a:p>
          <a:endParaRPr lang="zh-CN" altLang="en-US" sz="1400"/>
        </a:p>
      </dgm:t>
    </dgm:pt>
    <dgm:pt modelId="{25C5379E-F9A9-4F30-BF4D-902128041C9C}">
      <dgm:prSet phldrT="[文本]" custT="1"/>
      <dgm:spPr/>
      <dgm:t>
        <a:bodyPr/>
        <a:lstStyle/>
        <a:p>
          <a:r>
            <a:rPr lang="zh-CN" altLang="en-US" sz="1600" b="1" dirty="0" smtClean="0"/>
            <a:t>商米</a:t>
          </a:r>
          <a:endParaRPr lang="zh-CN" altLang="en-US" sz="1600" b="1" dirty="0"/>
        </a:p>
      </dgm:t>
    </dgm:pt>
    <dgm:pt modelId="{F477A8B5-2B2E-472E-9547-B5CB291AE983}" type="parTrans" cxnId="{CC900113-F086-4AD4-90A5-B89268ED9B9A}">
      <dgm:prSet/>
      <dgm:spPr/>
      <dgm:t>
        <a:bodyPr/>
        <a:lstStyle/>
        <a:p>
          <a:endParaRPr lang="zh-CN" altLang="en-US" sz="1400"/>
        </a:p>
      </dgm:t>
    </dgm:pt>
    <dgm:pt modelId="{1686E1B3-5CE5-4897-AE1F-5197392C903D}" type="sibTrans" cxnId="{CC900113-F086-4AD4-90A5-B89268ED9B9A}">
      <dgm:prSet/>
      <dgm:spPr/>
      <dgm:t>
        <a:bodyPr/>
        <a:lstStyle/>
        <a:p>
          <a:endParaRPr lang="zh-CN" altLang="en-US" sz="1400"/>
        </a:p>
      </dgm:t>
    </dgm:pt>
    <dgm:pt modelId="{413867CD-45B1-4193-A1CA-13A7EF882BDC}">
      <dgm:prSet phldrT="[文本]" custT="1"/>
      <dgm:spPr>
        <a:noFill/>
      </dgm:spPr>
      <dgm:t>
        <a:bodyPr/>
        <a:lstStyle/>
        <a:p>
          <a:r>
            <a:rPr lang="zh-CN" altLang="en-US" sz="1600" b="1" dirty="0" smtClean="0"/>
            <a:t>圆通</a:t>
          </a:r>
          <a:endParaRPr lang="zh-CN" altLang="en-US" sz="1600" b="1" dirty="0"/>
        </a:p>
      </dgm:t>
    </dgm:pt>
    <dgm:pt modelId="{54FB27B2-9AB3-4F1B-A94A-7A1358EFF9E6}" type="sibTrans" cxnId="{8C68C45A-2032-420D-A7B8-B88B175B06E1}">
      <dgm:prSet/>
      <dgm:spPr/>
      <dgm:t>
        <a:bodyPr/>
        <a:lstStyle/>
        <a:p>
          <a:endParaRPr lang="zh-CN" altLang="en-US" sz="1400"/>
        </a:p>
      </dgm:t>
    </dgm:pt>
    <dgm:pt modelId="{8B752530-5D7D-4955-8A1A-BD32EE031C2A}" type="parTrans" cxnId="{8C68C45A-2032-420D-A7B8-B88B175B06E1}">
      <dgm:prSet/>
      <dgm:spPr/>
      <dgm:t>
        <a:bodyPr/>
        <a:lstStyle/>
        <a:p>
          <a:endParaRPr lang="zh-CN" altLang="en-US" sz="1400"/>
        </a:p>
      </dgm:t>
    </dgm:pt>
    <dgm:pt modelId="{7410B6FD-6FFD-4470-983C-D65C25B5D957}">
      <dgm:prSet phldrT="[文本]" custT="1"/>
      <dgm:spPr/>
      <dgm:t>
        <a:bodyPr/>
        <a:lstStyle/>
        <a:p>
          <a:r>
            <a:rPr lang="zh-CN" altLang="en-US" sz="1600" b="1" dirty="0" smtClean="0"/>
            <a:t>微信</a:t>
          </a:r>
          <a:endParaRPr lang="zh-CN" altLang="en-US" sz="1600" b="1" dirty="0"/>
        </a:p>
      </dgm:t>
    </dgm:pt>
    <dgm:pt modelId="{75981C84-5EEF-4ED5-9160-789D877DDD19}" type="parTrans" cxnId="{6FFF66E3-80DB-4DBB-AE45-AF8F5A5BA6B6}">
      <dgm:prSet/>
      <dgm:spPr/>
      <dgm:t>
        <a:bodyPr/>
        <a:lstStyle/>
        <a:p>
          <a:endParaRPr lang="zh-CN" altLang="en-US" sz="1400"/>
        </a:p>
      </dgm:t>
    </dgm:pt>
    <dgm:pt modelId="{528131A2-C397-4BFC-97D1-4ADEB849F340}" type="sibTrans" cxnId="{6FFF66E3-80DB-4DBB-AE45-AF8F5A5BA6B6}">
      <dgm:prSet/>
      <dgm:spPr/>
      <dgm:t>
        <a:bodyPr/>
        <a:lstStyle/>
        <a:p>
          <a:endParaRPr lang="zh-CN" altLang="en-US" sz="1400"/>
        </a:p>
      </dgm:t>
    </dgm:pt>
    <dgm:pt modelId="{D2A82D96-C43A-4142-AD18-1E2D18AE10D1}">
      <dgm:prSet phldrT="[文本]" custT="1"/>
      <dgm:spPr/>
      <dgm:t>
        <a:bodyPr/>
        <a:lstStyle/>
        <a:p>
          <a:r>
            <a:rPr lang="zh-CN" altLang="en-US" sz="1600" b="1" dirty="0" smtClean="0"/>
            <a:t>支付宝</a:t>
          </a:r>
          <a:endParaRPr lang="zh-CN" altLang="en-US" sz="1600" b="1" dirty="0"/>
        </a:p>
      </dgm:t>
    </dgm:pt>
    <dgm:pt modelId="{D1FF977F-88F4-4707-9DBB-0C9C69EBC2CF}" type="parTrans" cxnId="{A52F0183-4E82-47D9-AED1-79E7AB289A63}">
      <dgm:prSet/>
      <dgm:spPr/>
      <dgm:t>
        <a:bodyPr/>
        <a:lstStyle/>
        <a:p>
          <a:endParaRPr lang="zh-CN" altLang="en-US" sz="1400"/>
        </a:p>
      </dgm:t>
    </dgm:pt>
    <dgm:pt modelId="{A2F11204-1FB9-4423-A54C-588DFC95359C}" type="sibTrans" cxnId="{A52F0183-4E82-47D9-AED1-79E7AB289A63}">
      <dgm:prSet/>
      <dgm:spPr/>
      <dgm:t>
        <a:bodyPr/>
        <a:lstStyle/>
        <a:p>
          <a:endParaRPr lang="zh-CN" altLang="en-US" sz="1400"/>
        </a:p>
      </dgm:t>
    </dgm:pt>
    <dgm:pt modelId="{12BFC9E5-757C-4177-8EF5-32BAB6109004}">
      <dgm:prSet phldrT="[文本]" custT="1"/>
      <dgm:spPr/>
      <dgm:t>
        <a:bodyPr/>
        <a:lstStyle/>
        <a:p>
          <a:r>
            <a:rPr lang="zh-CN" altLang="en-US" sz="1600" b="1" dirty="0" smtClean="0"/>
            <a:t>顺丰</a:t>
          </a:r>
          <a:endParaRPr lang="zh-CN" altLang="en-US" sz="1600" b="1" dirty="0"/>
        </a:p>
      </dgm:t>
    </dgm:pt>
    <dgm:pt modelId="{CBE82E24-8FE1-4581-9BCD-EA460C822479}" type="parTrans" cxnId="{4B515705-2687-481C-8B99-019262108AE0}">
      <dgm:prSet/>
      <dgm:spPr/>
      <dgm:t>
        <a:bodyPr/>
        <a:lstStyle/>
        <a:p>
          <a:endParaRPr lang="zh-CN" altLang="en-US" sz="1400"/>
        </a:p>
      </dgm:t>
    </dgm:pt>
    <dgm:pt modelId="{A3476673-34EA-432C-9C63-B7DA78619685}" type="sibTrans" cxnId="{4B515705-2687-481C-8B99-019262108AE0}">
      <dgm:prSet/>
      <dgm:spPr/>
      <dgm:t>
        <a:bodyPr/>
        <a:lstStyle/>
        <a:p>
          <a:endParaRPr lang="zh-CN" altLang="en-US" sz="1400"/>
        </a:p>
      </dgm:t>
    </dgm:pt>
    <dgm:pt modelId="{D96CB611-6EF2-49AC-AA54-D5FC012A713F}" type="pres">
      <dgm:prSet presAssocID="{F480A530-78C8-4E52-A005-F675F0E4AEAA}" presName="Name0" presStyleCnt="0">
        <dgm:presLayoutVars>
          <dgm:dir/>
          <dgm:resizeHandles val="exact"/>
        </dgm:presLayoutVars>
      </dgm:prSet>
      <dgm:spPr/>
      <dgm:t>
        <a:bodyPr/>
        <a:lstStyle/>
        <a:p>
          <a:endParaRPr lang="zh-CN" altLang="en-US"/>
        </a:p>
      </dgm:t>
    </dgm:pt>
    <dgm:pt modelId="{9385F861-049F-44F0-9322-7C635097887C}" type="pres">
      <dgm:prSet presAssocID="{413867CD-45B1-4193-A1CA-13A7EF882BDC}" presName="compNode" presStyleCnt="0"/>
      <dgm:spPr/>
    </dgm:pt>
    <dgm:pt modelId="{36168D4E-38FE-4467-84D2-379B455C45F2}" type="pres">
      <dgm:prSet presAssocID="{413867CD-45B1-4193-A1CA-13A7EF882BDC}" presName="pictRect" presStyleLbl="node1" presStyleIdx="0" presStyleCnt="7" custLinFactNeighborX="-210" custLinFactNeighborY="19028"/>
      <dgm:spPr>
        <a:blipFill dpi="0" rotWithShape="1">
          <a:blip xmlns:r="http://schemas.openxmlformats.org/officeDocument/2006/relationships" r:embed="rId1"/>
          <a:srcRect/>
          <a:tile tx="0" ty="0" sx="100000" sy="100000" flip="none" algn="tl"/>
        </a:blipFill>
      </dgm:spPr>
    </dgm:pt>
    <dgm:pt modelId="{AAC131F2-B638-4BC8-9E1E-DC4070BF9E36}" type="pres">
      <dgm:prSet presAssocID="{413867CD-45B1-4193-A1CA-13A7EF882BDC}" presName="textRect" presStyleLbl="revTx" presStyleIdx="0" presStyleCnt="7" custLinFactNeighborX="-210" custLinFactNeighborY="35611">
        <dgm:presLayoutVars>
          <dgm:bulletEnabled val="1"/>
        </dgm:presLayoutVars>
      </dgm:prSet>
      <dgm:spPr/>
      <dgm:t>
        <a:bodyPr/>
        <a:lstStyle/>
        <a:p>
          <a:endParaRPr lang="zh-CN" altLang="en-US"/>
        </a:p>
      </dgm:t>
    </dgm:pt>
    <dgm:pt modelId="{E10C4346-FBC2-4C04-B679-BDDBB1E9A74F}" type="pres">
      <dgm:prSet presAssocID="{54FB27B2-9AB3-4F1B-A94A-7A1358EFF9E6}" presName="sibTrans" presStyleLbl="sibTrans2D1" presStyleIdx="0" presStyleCnt="0"/>
      <dgm:spPr/>
      <dgm:t>
        <a:bodyPr/>
        <a:lstStyle/>
        <a:p>
          <a:endParaRPr lang="zh-CN" altLang="en-US"/>
        </a:p>
      </dgm:t>
    </dgm:pt>
    <dgm:pt modelId="{D283F2ED-CDD6-4F35-97C0-96A212365549}" type="pres">
      <dgm:prSet presAssocID="{458A50E0-A6D7-4732-9824-C40C0B153F82}" presName="compNode" presStyleCnt="0"/>
      <dgm:spPr/>
    </dgm:pt>
    <dgm:pt modelId="{2B589772-22C2-4922-AE50-22FD7B8F2F7E}" type="pres">
      <dgm:prSet presAssocID="{458A50E0-A6D7-4732-9824-C40C0B153F82}" presName="pictRect" presStyleLbl="node1" presStyleIdx="1" presStyleCnt="7" custLinFactNeighborY="19028"/>
      <dgm:spPr>
        <a:solidFill>
          <a:srgbClr val="FFFFFF"/>
        </a:solidFill>
      </dgm:spPr>
    </dgm:pt>
    <dgm:pt modelId="{971647F5-395B-492F-8163-98C90DC76DEA}" type="pres">
      <dgm:prSet presAssocID="{458A50E0-A6D7-4732-9824-C40C0B153F82}" presName="textRect" presStyleLbl="revTx" presStyleIdx="1" presStyleCnt="7" custLinFactNeighborX="-4620" custLinFactNeighborY="35203">
        <dgm:presLayoutVars>
          <dgm:bulletEnabled val="1"/>
        </dgm:presLayoutVars>
      </dgm:prSet>
      <dgm:spPr/>
      <dgm:t>
        <a:bodyPr/>
        <a:lstStyle/>
        <a:p>
          <a:endParaRPr lang="zh-CN" altLang="en-US"/>
        </a:p>
      </dgm:t>
    </dgm:pt>
    <dgm:pt modelId="{0A2DC5E5-225B-4B5D-BD7A-EA3AA879CCB1}" type="pres">
      <dgm:prSet presAssocID="{FEDEFF94-FBA1-40E8-8D13-17033D937538}" presName="sibTrans" presStyleLbl="sibTrans2D1" presStyleIdx="0" presStyleCnt="0"/>
      <dgm:spPr/>
      <dgm:t>
        <a:bodyPr/>
        <a:lstStyle/>
        <a:p>
          <a:endParaRPr lang="zh-CN" altLang="en-US"/>
        </a:p>
      </dgm:t>
    </dgm:pt>
    <dgm:pt modelId="{3BD5D182-0717-484D-9A58-0DC604E328E6}" type="pres">
      <dgm:prSet presAssocID="{A9381A66-5035-429D-ADB3-52D2D20D529D}" presName="compNode" presStyleCnt="0"/>
      <dgm:spPr/>
    </dgm:pt>
    <dgm:pt modelId="{D2ADB7A4-7FD1-4A10-850E-A84F967A7980}" type="pres">
      <dgm:prSet presAssocID="{A9381A66-5035-429D-ADB3-52D2D20D529D}" presName="pictRect" presStyleLbl="node1" presStyleIdx="2" presStyleCnt="7" custLinFactNeighborY="19028"/>
      <dgm:spPr>
        <a:solidFill>
          <a:srgbClr val="FFFFFF"/>
        </a:solidFill>
      </dgm:spPr>
    </dgm:pt>
    <dgm:pt modelId="{30072BCA-70FD-4D05-BCD4-6107A0058889}" type="pres">
      <dgm:prSet presAssocID="{A9381A66-5035-429D-ADB3-52D2D20D529D}" presName="textRect" presStyleLbl="revTx" presStyleIdx="2" presStyleCnt="7" custLinFactNeighborX="-4620" custLinFactNeighborY="35203">
        <dgm:presLayoutVars>
          <dgm:bulletEnabled val="1"/>
        </dgm:presLayoutVars>
      </dgm:prSet>
      <dgm:spPr/>
      <dgm:t>
        <a:bodyPr/>
        <a:lstStyle/>
        <a:p>
          <a:endParaRPr lang="zh-CN" altLang="en-US"/>
        </a:p>
      </dgm:t>
    </dgm:pt>
    <dgm:pt modelId="{3B9D0327-8B5C-4302-82C2-34CEB8563A16}" type="pres">
      <dgm:prSet presAssocID="{34050ADE-A139-4FDE-B904-64F7C9F64D53}" presName="sibTrans" presStyleLbl="sibTrans2D1" presStyleIdx="0" presStyleCnt="0"/>
      <dgm:spPr/>
      <dgm:t>
        <a:bodyPr/>
        <a:lstStyle/>
        <a:p>
          <a:endParaRPr lang="zh-CN" altLang="en-US"/>
        </a:p>
      </dgm:t>
    </dgm:pt>
    <dgm:pt modelId="{A1298CB2-E6A0-4D7F-BF28-2AE3F685455F}" type="pres">
      <dgm:prSet presAssocID="{12BFC9E5-757C-4177-8EF5-32BAB6109004}" presName="compNode" presStyleCnt="0"/>
      <dgm:spPr/>
    </dgm:pt>
    <dgm:pt modelId="{D637826A-3964-486D-9F65-45C92D7FFA22}" type="pres">
      <dgm:prSet presAssocID="{12BFC9E5-757C-4177-8EF5-32BAB6109004}" presName="pictRect" presStyleLbl="node1" presStyleIdx="3" presStyleCnt="7" custLinFactNeighborY="19028"/>
      <dgm:spPr>
        <a:solidFill>
          <a:srgbClr val="FFFFFF"/>
        </a:solidFill>
      </dgm:spPr>
    </dgm:pt>
    <dgm:pt modelId="{13AF5746-6973-4C0D-AA0A-50BD2495B501}" type="pres">
      <dgm:prSet presAssocID="{12BFC9E5-757C-4177-8EF5-32BAB6109004}" presName="textRect" presStyleLbl="revTx" presStyleIdx="3" presStyleCnt="7" custLinFactNeighborX="-4620" custLinFactNeighborY="35203">
        <dgm:presLayoutVars>
          <dgm:bulletEnabled val="1"/>
        </dgm:presLayoutVars>
      </dgm:prSet>
      <dgm:spPr/>
      <dgm:t>
        <a:bodyPr/>
        <a:lstStyle/>
        <a:p>
          <a:endParaRPr lang="zh-CN" altLang="en-US"/>
        </a:p>
      </dgm:t>
    </dgm:pt>
    <dgm:pt modelId="{2D1B1854-1A0C-4490-8F97-A4780B792DF8}" type="pres">
      <dgm:prSet presAssocID="{A3476673-34EA-432C-9C63-B7DA78619685}" presName="sibTrans" presStyleLbl="sibTrans2D1" presStyleIdx="0" presStyleCnt="0"/>
      <dgm:spPr/>
      <dgm:t>
        <a:bodyPr/>
        <a:lstStyle/>
        <a:p>
          <a:endParaRPr lang="zh-CN" altLang="en-US"/>
        </a:p>
      </dgm:t>
    </dgm:pt>
    <dgm:pt modelId="{E65B2368-2955-4AF7-B7D2-7597E9ABC46F}" type="pres">
      <dgm:prSet presAssocID="{25C5379E-F9A9-4F30-BF4D-902128041C9C}" presName="compNode" presStyleCnt="0"/>
      <dgm:spPr/>
    </dgm:pt>
    <dgm:pt modelId="{7F0F67B4-6EAA-42FC-9F88-F5B33C188E73}" type="pres">
      <dgm:prSet presAssocID="{25C5379E-F9A9-4F30-BF4D-902128041C9C}" presName="pictRect" presStyleLbl="node1" presStyleIdx="4" presStyleCnt="7"/>
      <dgm:spPr>
        <a:solidFill>
          <a:srgbClr val="FFFFFF"/>
        </a:solidFill>
      </dgm:spPr>
    </dgm:pt>
    <dgm:pt modelId="{741DBE1C-2AE4-49A9-B9C4-064D08E268F2}" type="pres">
      <dgm:prSet presAssocID="{25C5379E-F9A9-4F30-BF4D-902128041C9C}" presName="textRect" presStyleLbl="revTx" presStyleIdx="4" presStyleCnt="7">
        <dgm:presLayoutVars>
          <dgm:bulletEnabled val="1"/>
        </dgm:presLayoutVars>
      </dgm:prSet>
      <dgm:spPr/>
      <dgm:t>
        <a:bodyPr/>
        <a:lstStyle/>
        <a:p>
          <a:endParaRPr lang="zh-CN" altLang="en-US"/>
        </a:p>
      </dgm:t>
    </dgm:pt>
    <dgm:pt modelId="{5D5A8F07-74DE-47D7-87C3-D3DC48C42E29}" type="pres">
      <dgm:prSet presAssocID="{1686E1B3-5CE5-4897-AE1F-5197392C903D}" presName="sibTrans" presStyleLbl="sibTrans2D1" presStyleIdx="0" presStyleCnt="0"/>
      <dgm:spPr/>
      <dgm:t>
        <a:bodyPr/>
        <a:lstStyle/>
        <a:p>
          <a:endParaRPr lang="zh-CN" altLang="en-US"/>
        </a:p>
      </dgm:t>
    </dgm:pt>
    <dgm:pt modelId="{F8F312FA-1582-420E-B236-7C232F970DAA}" type="pres">
      <dgm:prSet presAssocID="{7410B6FD-6FFD-4470-983C-D65C25B5D957}" presName="compNode" presStyleCnt="0"/>
      <dgm:spPr/>
    </dgm:pt>
    <dgm:pt modelId="{341EC057-EF56-4011-8AE6-F52CE844398D}" type="pres">
      <dgm:prSet presAssocID="{7410B6FD-6FFD-4470-983C-D65C25B5D957}" presName="pictRect" presStyleLbl="node1" presStyleIdx="5" presStyleCnt="7"/>
      <dgm:spPr>
        <a:solidFill>
          <a:srgbClr val="FFFFFF"/>
        </a:solidFill>
      </dgm:spPr>
    </dgm:pt>
    <dgm:pt modelId="{A7B78CF6-4F41-4B1E-B6EB-4198BDA2886E}" type="pres">
      <dgm:prSet presAssocID="{7410B6FD-6FFD-4470-983C-D65C25B5D957}" presName="textRect" presStyleLbl="revTx" presStyleIdx="5" presStyleCnt="7" custLinFactNeighborX="-4620" custLinFactNeighborY="-2570">
        <dgm:presLayoutVars>
          <dgm:bulletEnabled val="1"/>
        </dgm:presLayoutVars>
      </dgm:prSet>
      <dgm:spPr/>
      <dgm:t>
        <a:bodyPr/>
        <a:lstStyle/>
        <a:p>
          <a:endParaRPr lang="zh-CN" altLang="en-US"/>
        </a:p>
      </dgm:t>
    </dgm:pt>
    <dgm:pt modelId="{0948259B-B08E-4F2D-A119-E9AF34349288}" type="pres">
      <dgm:prSet presAssocID="{528131A2-C397-4BFC-97D1-4ADEB849F340}" presName="sibTrans" presStyleLbl="sibTrans2D1" presStyleIdx="0" presStyleCnt="0"/>
      <dgm:spPr/>
      <dgm:t>
        <a:bodyPr/>
        <a:lstStyle/>
        <a:p>
          <a:endParaRPr lang="zh-CN" altLang="en-US"/>
        </a:p>
      </dgm:t>
    </dgm:pt>
    <dgm:pt modelId="{11690BCE-60B7-4AE0-88F7-EB1CC9E3CDE8}" type="pres">
      <dgm:prSet presAssocID="{D2A82D96-C43A-4142-AD18-1E2D18AE10D1}" presName="compNode" presStyleCnt="0"/>
      <dgm:spPr/>
    </dgm:pt>
    <dgm:pt modelId="{8D1029CB-D57C-4652-890F-1C6867D3E367}" type="pres">
      <dgm:prSet presAssocID="{D2A82D96-C43A-4142-AD18-1E2D18AE10D1}" presName="pictRect" presStyleLbl="node1" presStyleIdx="6" presStyleCnt="7"/>
      <dgm:spPr>
        <a:solidFill>
          <a:srgbClr val="FFFFFF"/>
        </a:solidFill>
      </dgm:spPr>
    </dgm:pt>
    <dgm:pt modelId="{D9DB06A4-94F8-4CB7-B0A0-EA1F00CF43D1}" type="pres">
      <dgm:prSet presAssocID="{D2A82D96-C43A-4142-AD18-1E2D18AE10D1}" presName="textRect" presStyleLbl="revTx" presStyleIdx="6" presStyleCnt="7" custLinFactNeighborX="-4620" custLinFactNeighborY="-2570">
        <dgm:presLayoutVars>
          <dgm:bulletEnabled val="1"/>
        </dgm:presLayoutVars>
      </dgm:prSet>
      <dgm:spPr/>
      <dgm:t>
        <a:bodyPr/>
        <a:lstStyle/>
        <a:p>
          <a:endParaRPr lang="zh-CN" altLang="en-US"/>
        </a:p>
      </dgm:t>
    </dgm:pt>
  </dgm:ptLst>
  <dgm:cxnLst>
    <dgm:cxn modelId="{DC6CC406-0713-459D-89D2-FD92EDECD9EE}" type="presOf" srcId="{7410B6FD-6FFD-4470-983C-D65C25B5D957}" destId="{A7B78CF6-4F41-4B1E-B6EB-4198BDA2886E}" srcOrd="0" destOrd="0" presId="urn:microsoft.com/office/officeart/2005/8/layout/pList1"/>
    <dgm:cxn modelId="{02DDBCEC-FA86-4631-B341-824C030A3EB4}" type="presOf" srcId="{F480A530-78C8-4E52-A005-F675F0E4AEAA}" destId="{D96CB611-6EF2-49AC-AA54-D5FC012A713F}" srcOrd="0" destOrd="0" presId="urn:microsoft.com/office/officeart/2005/8/layout/pList1"/>
    <dgm:cxn modelId="{C3A6B630-FFBA-4B78-A56B-684D593C3A08}" type="presOf" srcId="{1686E1B3-5CE5-4897-AE1F-5197392C903D}" destId="{5D5A8F07-74DE-47D7-87C3-D3DC48C42E29}" srcOrd="0" destOrd="0" presId="urn:microsoft.com/office/officeart/2005/8/layout/pList1"/>
    <dgm:cxn modelId="{A52F0183-4E82-47D9-AED1-79E7AB289A63}" srcId="{F480A530-78C8-4E52-A005-F675F0E4AEAA}" destId="{D2A82D96-C43A-4142-AD18-1E2D18AE10D1}" srcOrd="6" destOrd="0" parTransId="{D1FF977F-88F4-4707-9DBB-0C9C69EBC2CF}" sibTransId="{A2F11204-1FB9-4423-A54C-588DFC95359C}"/>
    <dgm:cxn modelId="{6FFF66E3-80DB-4DBB-AE45-AF8F5A5BA6B6}" srcId="{F480A530-78C8-4E52-A005-F675F0E4AEAA}" destId="{7410B6FD-6FFD-4470-983C-D65C25B5D957}" srcOrd="5" destOrd="0" parTransId="{75981C84-5EEF-4ED5-9160-789D877DDD19}" sibTransId="{528131A2-C397-4BFC-97D1-4ADEB849F340}"/>
    <dgm:cxn modelId="{AA32D330-776D-4EB6-AF36-C0797434AC4C}" type="presOf" srcId="{528131A2-C397-4BFC-97D1-4ADEB849F340}" destId="{0948259B-B08E-4F2D-A119-E9AF34349288}" srcOrd="0" destOrd="0" presId="urn:microsoft.com/office/officeart/2005/8/layout/pList1"/>
    <dgm:cxn modelId="{4CC7F5FE-7C01-4BA4-8F1B-16FA74E58E15}" type="presOf" srcId="{458A50E0-A6D7-4732-9824-C40C0B153F82}" destId="{971647F5-395B-492F-8163-98C90DC76DEA}" srcOrd="0" destOrd="0" presId="urn:microsoft.com/office/officeart/2005/8/layout/pList1"/>
    <dgm:cxn modelId="{1F7B6270-453A-4BA4-A189-CA72FDEDD244}" type="presOf" srcId="{25C5379E-F9A9-4F30-BF4D-902128041C9C}" destId="{741DBE1C-2AE4-49A9-B9C4-064D08E268F2}" srcOrd="0" destOrd="0" presId="urn:microsoft.com/office/officeart/2005/8/layout/pList1"/>
    <dgm:cxn modelId="{4B515705-2687-481C-8B99-019262108AE0}" srcId="{F480A530-78C8-4E52-A005-F675F0E4AEAA}" destId="{12BFC9E5-757C-4177-8EF5-32BAB6109004}" srcOrd="3" destOrd="0" parTransId="{CBE82E24-8FE1-4581-9BCD-EA460C822479}" sibTransId="{A3476673-34EA-432C-9C63-B7DA78619685}"/>
    <dgm:cxn modelId="{37105B36-D7E8-4E14-8E16-64445F37A3A1}" type="presOf" srcId="{54FB27B2-9AB3-4F1B-A94A-7A1358EFF9E6}" destId="{E10C4346-FBC2-4C04-B679-BDDBB1E9A74F}" srcOrd="0" destOrd="0" presId="urn:microsoft.com/office/officeart/2005/8/layout/pList1"/>
    <dgm:cxn modelId="{7626254F-7E36-4529-8CA8-8B0E4BE2B5DF}" type="presOf" srcId="{A9381A66-5035-429D-ADB3-52D2D20D529D}" destId="{30072BCA-70FD-4D05-BCD4-6107A0058889}" srcOrd="0" destOrd="0" presId="urn:microsoft.com/office/officeart/2005/8/layout/pList1"/>
    <dgm:cxn modelId="{31B018B8-DE7E-49F2-8B09-EC41CBACCEEE}" type="presOf" srcId="{A3476673-34EA-432C-9C63-B7DA78619685}" destId="{2D1B1854-1A0C-4490-8F97-A4780B792DF8}" srcOrd="0" destOrd="0" presId="urn:microsoft.com/office/officeart/2005/8/layout/pList1"/>
    <dgm:cxn modelId="{1469D41E-F534-401A-AB92-E339E2134902}" type="presOf" srcId="{D2A82D96-C43A-4142-AD18-1E2D18AE10D1}" destId="{D9DB06A4-94F8-4CB7-B0A0-EA1F00CF43D1}" srcOrd="0" destOrd="0" presId="urn:microsoft.com/office/officeart/2005/8/layout/pList1"/>
    <dgm:cxn modelId="{CC900113-F086-4AD4-90A5-B89268ED9B9A}" srcId="{F480A530-78C8-4E52-A005-F675F0E4AEAA}" destId="{25C5379E-F9A9-4F30-BF4D-902128041C9C}" srcOrd="4" destOrd="0" parTransId="{F477A8B5-2B2E-472E-9547-B5CB291AE983}" sibTransId="{1686E1B3-5CE5-4897-AE1F-5197392C903D}"/>
    <dgm:cxn modelId="{8C68C45A-2032-420D-A7B8-B88B175B06E1}" srcId="{F480A530-78C8-4E52-A005-F675F0E4AEAA}" destId="{413867CD-45B1-4193-A1CA-13A7EF882BDC}" srcOrd="0" destOrd="0" parTransId="{8B752530-5D7D-4955-8A1A-BD32EE031C2A}" sibTransId="{54FB27B2-9AB3-4F1B-A94A-7A1358EFF9E6}"/>
    <dgm:cxn modelId="{6479D3E0-C603-4A45-B6D9-808873366734}" type="presOf" srcId="{FEDEFF94-FBA1-40E8-8D13-17033D937538}" destId="{0A2DC5E5-225B-4B5D-BD7A-EA3AA879CCB1}" srcOrd="0" destOrd="0" presId="urn:microsoft.com/office/officeart/2005/8/layout/pList1"/>
    <dgm:cxn modelId="{06CDEAF6-401C-4C4F-AB1F-80F89503393A}" type="presOf" srcId="{34050ADE-A139-4FDE-B904-64F7C9F64D53}" destId="{3B9D0327-8B5C-4302-82C2-34CEB8563A16}" srcOrd="0" destOrd="0" presId="urn:microsoft.com/office/officeart/2005/8/layout/pList1"/>
    <dgm:cxn modelId="{C4035626-5CC5-4138-8EC1-B053EB2AB7C7}" srcId="{F480A530-78C8-4E52-A005-F675F0E4AEAA}" destId="{A9381A66-5035-429D-ADB3-52D2D20D529D}" srcOrd="2" destOrd="0" parTransId="{BB8974EA-64E2-4270-84CD-588D4FF435F2}" sibTransId="{34050ADE-A139-4FDE-B904-64F7C9F64D53}"/>
    <dgm:cxn modelId="{6231E098-21B0-42D8-AF74-852585FE9AB1}" type="presOf" srcId="{12BFC9E5-757C-4177-8EF5-32BAB6109004}" destId="{13AF5746-6973-4C0D-AA0A-50BD2495B501}" srcOrd="0" destOrd="0" presId="urn:microsoft.com/office/officeart/2005/8/layout/pList1"/>
    <dgm:cxn modelId="{6663B6E7-F35E-4BB6-811A-FCF9E52402C2}" type="presOf" srcId="{413867CD-45B1-4193-A1CA-13A7EF882BDC}" destId="{AAC131F2-B638-4BC8-9E1E-DC4070BF9E36}" srcOrd="0" destOrd="0" presId="urn:microsoft.com/office/officeart/2005/8/layout/pList1"/>
    <dgm:cxn modelId="{42685A0C-3A4C-49EB-84EB-AD581C56B379}" srcId="{F480A530-78C8-4E52-A005-F675F0E4AEAA}" destId="{458A50E0-A6D7-4732-9824-C40C0B153F82}" srcOrd="1" destOrd="0" parTransId="{4AB673CB-64F3-4E8A-9B3D-39FC30D585E5}" sibTransId="{FEDEFF94-FBA1-40E8-8D13-17033D937538}"/>
    <dgm:cxn modelId="{FFB20C69-16B7-4EB8-B4D4-8D6DE03998EA}" type="presParOf" srcId="{D96CB611-6EF2-49AC-AA54-D5FC012A713F}" destId="{9385F861-049F-44F0-9322-7C635097887C}" srcOrd="0" destOrd="0" presId="urn:microsoft.com/office/officeart/2005/8/layout/pList1"/>
    <dgm:cxn modelId="{71004644-CBB4-4552-9E98-3F28ADFA8DF2}" type="presParOf" srcId="{9385F861-049F-44F0-9322-7C635097887C}" destId="{36168D4E-38FE-4467-84D2-379B455C45F2}" srcOrd="0" destOrd="0" presId="urn:microsoft.com/office/officeart/2005/8/layout/pList1"/>
    <dgm:cxn modelId="{F4B6277B-C693-4B2A-B768-E0FEEFCEC6AC}" type="presParOf" srcId="{9385F861-049F-44F0-9322-7C635097887C}" destId="{AAC131F2-B638-4BC8-9E1E-DC4070BF9E36}" srcOrd="1" destOrd="0" presId="urn:microsoft.com/office/officeart/2005/8/layout/pList1"/>
    <dgm:cxn modelId="{B40D05A4-D865-4D23-8DDB-06E9EC2CCE2D}" type="presParOf" srcId="{D96CB611-6EF2-49AC-AA54-D5FC012A713F}" destId="{E10C4346-FBC2-4C04-B679-BDDBB1E9A74F}" srcOrd="1" destOrd="0" presId="urn:microsoft.com/office/officeart/2005/8/layout/pList1"/>
    <dgm:cxn modelId="{C1E2128A-F413-47E1-B7A9-B460AFF76180}" type="presParOf" srcId="{D96CB611-6EF2-49AC-AA54-D5FC012A713F}" destId="{D283F2ED-CDD6-4F35-97C0-96A212365549}" srcOrd="2" destOrd="0" presId="urn:microsoft.com/office/officeart/2005/8/layout/pList1"/>
    <dgm:cxn modelId="{9C6C7AB6-9E37-428A-93BA-7DE403B5265A}" type="presParOf" srcId="{D283F2ED-CDD6-4F35-97C0-96A212365549}" destId="{2B589772-22C2-4922-AE50-22FD7B8F2F7E}" srcOrd="0" destOrd="0" presId="urn:microsoft.com/office/officeart/2005/8/layout/pList1"/>
    <dgm:cxn modelId="{6DD8E4D6-5FBA-4B8B-AF0F-2B4CB4F4FE29}" type="presParOf" srcId="{D283F2ED-CDD6-4F35-97C0-96A212365549}" destId="{971647F5-395B-492F-8163-98C90DC76DEA}" srcOrd="1" destOrd="0" presId="urn:microsoft.com/office/officeart/2005/8/layout/pList1"/>
    <dgm:cxn modelId="{347FC402-8A9B-47BB-9663-BA09CBAA451E}" type="presParOf" srcId="{D96CB611-6EF2-49AC-AA54-D5FC012A713F}" destId="{0A2DC5E5-225B-4B5D-BD7A-EA3AA879CCB1}" srcOrd="3" destOrd="0" presId="urn:microsoft.com/office/officeart/2005/8/layout/pList1"/>
    <dgm:cxn modelId="{DB3C3F6F-25A5-402E-9C35-50CECB794486}" type="presParOf" srcId="{D96CB611-6EF2-49AC-AA54-D5FC012A713F}" destId="{3BD5D182-0717-484D-9A58-0DC604E328E6}" srcOrd="4" destOrd="0" presId="urn:microsoft.com/office/officeart/2005/8/layout/pList1"/>
    <dgm:cxn modelId="{02711862-5D0D-4571-B7B1-D56F367E0448}" type="presParOf" srcId="{3BD5D182-0717-484D-9A58-0DC604E328E6}" destId="{D2ADB7A4-7FD1-4A10-850E-A84F967A7980}" srcOrd="0" destOrd="0" presId="urn:microsoft.com/office/officeart/2005/8/layout/pList1"/>
    <dgm:cxn modelId="{D0BD029F-2C4A-4F0A-A3DF-476E00305A1A}" type="presParOf" srcId="{3BD5D182-0717-484D-9A58-0DC604E328E6}" destId="{30072BCA-70FD-4D05-BCD4-6107A0058889}" srcOrd="1" destOrd="0" presId="urn:microsoft.com/office/officeart/2005/8/layout/pList1"/>
    <dgm:cxn modelId="{9726CA8A-323D-4639-923D-E1C4A03E20B3}" type="presParOf" srcId="{D96CB611-6EF2-49AC-AA54-D5FC012A713F}" destId="{3B9D0327-8B5C-4302-82C2-34CEB8563A16}" srcOrd="5" destOrd="0" presId="urn:microsoft.com/office/officeart/2005/8/layout/pList1"/>
    <dgm:cxn modelId="{E3A4AA55-225B-4557-85C9-603BE5187520}" type="presParOf" srcId="{D96CB611-6EF2-49AC-AA54-D5FC012A713F}" destId="{A1298CB2-E6A0-4D7F-BF28-2AE3F685455F}" srcOrd="6" destOrd="0" presId="urn:microsoft.com/office/officeart/2005/8/layout/pList1"/>
    <dgm:cxn modelId="{852E61E5-9777-4720-9553-F95DC7E76A76}" type="presParOf" srcId="{A1298CB2-E6A0-4D7F-BF28-2AE3F685455F}" destId="{D637826A-3964-486D-9F65-45C92D7FFA22}" srcOrd="0" destOrd="0" presId="urn:microsoft.com/office/officeart/2005/8/layout/pList1"/>
    <dgm:cxn modelId="{3889F7E2-422A-4E1C-8407-EF870406AFBD}" type="presParOf" srcId="{A1298CB2-E6A0-4D7F-BF28-2AE3F685455F}" destId="{13AF5746-6973-4C0D-AA0A-50BD2495B501}" srcOrd="1" destOrd="0" presId="urn:microsoft.com/office/officeart/2005/8/layout/pList1"/>
    <dgm:cxn modelId="{AA9800E1-9E1D-402C-A3F3-2E5646E3447F}" type="presParOf" srcId="{D96CB611-6EF2-49AC-AA54-D5FC012A713F}" destId="{2D1B1854-1A0C-4490-8F97-A4780B792DF8}" srcOrd="7" destOrd="0" presId="urn:microsoft.com/office/officeart/2005/8/layout/pList1"/>
    <dgm:cxn modelId="{281EDDF1-EBE4-435F-8F59-AF17F4B3A856}" type="presParOf" srcId="{D96CB611-6EF2-49AC-AA54-D5FC012A713F}" destId="{E65B2368-2955-4AF7-B7D2-7597E9ABC46F}" srcOrd="8" destOrd="0" presId="urn:microsoft.com/office/officeart/2005/8/layout/pList1"/>
    <dgm:cxn modelId="{1F7679A5-5049-49FD-AFE6-B3E2439158A1}" type="presParOf" srcId="{E65B2368-2955-4AF7-B7D2-7597E9ABC46F}" destId="{7F0F67B4-6EAA-42FC-9F88-F5B33C188E73}" srcOrd="0" destOrd="0" presId="urn:microsoft.com/office/officeart/2005/8/layout/pList1"/>
    <dgm:cxn modelId="{F4A9A1AE-0AA7-418A-87DB-B3474DA07C6A}" type="presParOf" srcId="{E65B2368-2955-4AF7-B7D2-7597E9ABC46F}" destId="{741DBE1C-2AE4-49A9-B9C4-064D08E268F2}" srcOrd="1" destOrd="0" presId="urn:microsoft.com/office/officeart/2005/8/layout/pList1"/>
    <dgm:cxn modelId="{0FCF0FFD-D77F-4B3F-B950-E4824B36BBE0}" type="presParOf" srcId="{D96CB611-6EF2-49AC-AA54-D5FC012A713F}" destId="{5D5A8F07-74DE-47D7-87C3-D3DC48C42E29}" srcOrd="9" destOrd="0" presId="urn:microsoft.com/office/officeart/2005/8/layout/pList1"/>
    <dgm:cxn modelId="{87839786-ACE9-4519-BEBB-15B0177645DB}" type="presParOf" srcId="{D96CB611-6EF2-49AC-AA54-D5FC012A713F}" destId="{F8F312FA-1582-420E-B236-7C232F970DAA}" srcOrd="10" destOrd="0" presId="urn:microsoft.com/office/officeart/2005/8/layout/pList1"/>
    <dgm:cxn modelId="{8FCAA06B-39D7-4988-BC8E-6FA9390A09B2}" type="presParOf" srcId="{F8F312FA-1582-420E-B236-7C232F970DAA}" destId="{341EC057-EF56-4011-8AE6-F52CE844398D}" srcOrd="0" destOrd="0" presId="urn:microsoft.com/office/officeart/2005/8/layout/pList1"/>
    <dgm:cxn modelId="{BCCEC990-7004-463B-BB9E-CAD8BC232F75}" type="presParOf" srcId="{F8F312FA-1582-420E-B236-7C232F970DAA}" destId="{A7B78CF6-4F41-4B1E-B6EB-4198BDA2886E}" srcOrd="1" destOrd="0" presId="urn:microsoft.com/office/officeart/2005/8/layout/pList1"/>
    <dgm:cxn modelId="{C75D317F-F664-48DD-B66D-665EBA18DB5A}" type="presParOf" srcId="{D96CB611-6EF2-49AC-AA54-D5FC012A713F}" destId="{0948259B-B08E-4F2D-A119-E9AF34349288}" srcOrd="11" destOrd="0" presId="urn:microsoft.com/office/officeart/2005/8/layout/pList1"/>
    <dgm:cxn modelId="{E389597F-394B-4303-B3F0-9E3729CC98CC}" type="presParOf" srcId="{D96CB611-6EF2-49AC-AA54-D5FC012A713F}" destId="{11690BCE-60B7-4AE0-88F7-EB1CC9E3CDE8}" srcOrd="12" destOrd="0" presId="urn:microsoft.com/office/officeart/2005/8/layout/pList1"/>
    <dgm:cxn modelId="{1D303B61-B60E-4B70-94CE-2DC9CF7D37AF}" type="presParOf" srcId="{11690BCE-60B7-4AE0-88F7-EB1CC9E3CDE8}" destId="{8D1029CB-D57C-4652-890F-1C6867D3E367}" srcOrd="0" destOrd="0" presId="urn:microsoft.com/office/officeart/2005/8/layout/pList1"/>
    <dgm:cxn modelId="{F9CAF012-7FE4-4611-84DC-1D2A0B951823}" type="presParOf" srcId="{11690BCE-60B7-4AE0-88F7-EB1CC9E3CDE8}" destId="{D9DB06A4-94F8-4CB7-B0A0-EA1F00CF43D1}"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B678AE-5915-4157-ACC4-C55B13F24AEA}">
      <dsp:nvSpPr>
        <dsp:cNvPr id="0" name=""/>
        <dsp:cNvSpPr/>
      </dsp:nvSpPr>
      <dsp:spPr>
        <a:xfrm rot="5400000">
          <a:off x="6619509" y="-3147411"/>
          <a:ext cx="749173" cy="723166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altLang="zh-CN" sz="1400" kern="1200" dirty="0" smtClean="0">
              <a:latin typeface="+mn-lt"/>
              <a:ea typeface="+mn-ea"/>
              <a:cs typeface="+mn-ea"/>
              <a:sym typeface="+mn-lt"/>
            </a:rPr>
            <a:t>1999</a:t>
          </a:r>
          <a:r>
            <a:rPr lang="zh-CN" altLang="en-US" sz="1400" kern="1200" dirty="0" smtClean="0">
              <a:latin typeface="+mn-lt"/>
              <a:ea typeface="+mn-ea"/>
              <a:cs typeface="+mn-ea"/>
              <a:sym typeface="+mn-lt"/>
            </a:rPr>
            <a:t>年，新大陆最早进行二维码解码技术研究并最先将研发成果应用于暂住人口管理中</a:t>
          </a:r>
          <a:r>
            <a:rPr lang="zh-CN" altLang="en-US" sz="1400" kern="1200" dirty="0" smtClean="0">
              <a:latin typeface="+mn-lt"/>
              <a:ea typeface="+mn-ea"/>
              <a:cs typeface="+mn-ea"/>
            </a:rPr>
            <a:t>。</a:t>
          </a:r>
          <a:endParaRPr lang="zh-CN" altLang="en-US" sz="1400" kern="1200" dirty="0"/>
        </a:p>
      </dsp:txBody>
      <dsp:txXfrm rot="-5400000">
        <a:off x="3378265" y="130405"/>
        <a:ext cx="7195089" cy="676029"/>
      </dsp:txXfrm>
    </dsp:sp>
    <dsp:sp modelId="{48843296-5B3D-4AD3-85EC-60D1C9EA670D}">
      <dsp:nvSpPr>
        <dsp:cNvPr id="0" name=""/>
        <dsp:cNvSpPr/>
      </dsp:nvSpPr>
      <dsp:spPr>
        <a:xfrm>
          <a:off x="700589" y="0"/>
          <a:ext cx="2677676" cy="936467"/>
        </a:xfrm>
        <a:prstGeom prst="round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endParaRPr lang="zh-CN" altLang="en-US" sz="3200" kern="1200"/>
        </a:p>
      </dsp:txBody>
      <dsp:txXfrm>
        <a:off x="746304" y="45715"/>
        <a:ext cx="2586246" cy="845037"/>
      </dsp:txXfrm>
    </dsp:sp>
    <dsp:sp modelId="{9FF806E7-3763-4ADC-B12C-5E4C9F7E2DCC}">
      <dsp:nvSpPr>
        <dsp:cNvPr id="0" name=""/>
        <dsp:cNvSpPr/>
      </dsp:nvSpPr>
      <dsp:spPr>
        <a:xfrm rot="5400000">
          <a:off x="6619509" y="-2208603"/>
          <a:ext cx="749173" cy="723166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altLang="zh-CN" sz="1400" kern="1200" dirty="0" smtClean="0">
              <a:latin typeface="+mn-lt"/>
              <a:ea typeface="+mn-ea"/>
              <a:cs typeface="+mn-ea"/>
              <a:sym typeface="+mn-lt"/>
            </a:rPr>
            <a:t>2004</a:t>
          </a:r>
          <a:r>
            <a:rPr lang="zh-CN" altLang="en-US" sz="1400" kern="1200" dirty="0" smtClean="0">
              <a:latin typeface="+mn-lt"/>
              <a:ea typeface="+mn-ea"/>
              <a:cs typeface="+mn-ea"/>
              <a:sym typeface="+mn-lt"/>
            </a:rPr>
            <a:t>年，新大陆首颗二维码引擎研发成功，填补国内空白，打破国外厂商垄断</a:t>
          </a:r>
          <a:r>
            <a:rPr lang="zh-CN" altLang="en-US" sz="1400" kern="1200" dirty="0" smtClean="0">
              <a:latin typeface="+mn-lt"/>
              <a:ea typeface="+mn-ea"/>
              <a:cs typeface="+mn-ea"/>
            </a:rPr>
            <a:t>。</a:t>
          </a:r>
          <a:endParaRPr lang="zh-CN" altLang="en-US" sz="1400" kern="1200" dirty="0"/>
        </a:p>
      </dsp:txBody>
      <dsp:txXfrm rot="-5400000">
        <a:off x="3378265" y="1069213"/>
        <a:ext cx="7195089" cy="676029"/>
      </dsp:txXfrm>
    </dsp:sp>
    <dsp:sp modelId="{E8CEFA4D-9989-4F90-AC0C-1450141A5B48}">
      <dsp:nvSpPr>
        <dsp:cNvPr id="0" name=""/>
        <dsp:cNvSpPr/>
      </dsp:nvSpPr>
      <dsp:spPr>
        <a:xfrm>
          <a:off x="700589" y="938994"/>
          <a:ext cx="2677676" cy="936467"/>
        </a:xfrm>
        <a:prstGeom prst="round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endParaRPr lang="zh-CN" altLang="en-US" sz="3200" kern="1200"/>
        </a:p>
      </dsp:txBody>
      <dsp:txXfrm>
        <a:off x="746304" y="984709"/>
        <a:ext cx="2586246" cy="845037"/>
      </dsp:txXfrm>
    </dsp:sp>
    <dsp:sp modelId="{9FE2F705-4104-4ABC-ADFB-DB2159ED2B7D}">
      <dsp:nvSpPr>
        <dsp:cNvPr id="0" name=""/>
        <dsp:cNvSpPr/>
      </dsp:nvSpPr>
      <dsp:spPr>
        <a:xfrm rot="5400000">
          <a:off x="6619509" y="-1269794"/>
          <a:ext cx="749173" cy="723166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altLang="zh-CN" sz="1400" kern="1200" dirty="0" smtClean="0">
              <a:latin typeface="+mn-lt"/>
              <a:ea typeface="+mn-ea"/>
              <a:cs typeface="+mn-ea"/>
              <a:sym typeface="+mn-lt"/>
            </a:rPr>
            <a:t>2010</a:t>
          </a:r>
          <a:r>
            <a:rPr lang="zh-CN" altLang="en-US" sz="1400" kern="1200" dirty="0" smtClean="0">
              <a:latin typeface="+mn-lt"/>
              <a:ea typeface="+mn-ea"/>
              <a:cs typeface="+mn-ea"/>
              <a:sym typeface="+mn-lt"/>
            </a:rPr>
            <a:t>年，新大陆发布全球首颗二维码解码芯片</a:t>
          </a:r>
          <a:r>
            <a:rPr lang="en-US" altLang="zh-CN" sz="1400" kern="1200" dirty="0" smtClean="0">
              <a:latin typeface="+mn-lt"/>
              <a:ea typeface="+mn-ea"/>
              <a:cs typeface="+mn-ea"/>
            </a:rPr>
            <a:t>,</a:t>
          </a:r>
          <a:r>
            <a:rPr lang="zh-CN" altLang="en-US" sz="1400" kern="1200" dirty="0" smtClean="0">
              <a:latin typeface="+mn-lt"/>
              <a:ea typeface="+mn-ea"/>
              <a:cs typeface="+mn-ea"/>
            </a:rPr>
            <a:t>并围绕改芯片申请了</a:t>
          </a:r>
          <a:r>
            <a:rPr lang="en-US" altLang="zh-CN" sz="1400" kern="1200" dirty="0" smtClean="0">
              <a:latin typeface="+mn-lt"/>
              <a:ea typeface="+mn-ea"/>
              <a:cs typeface="+mn-ea"/>
            </a:rPr>
            <a:t>120</a:t>
          </a:r>
          <a:r>
            <a:rPr lang="zh-CN" altLang="en-US" sz="1400" kern="1200" dirty="0" smtClean="0">
              <a:latin typeface="+mn-lt"/>
              <a:ea typeface="+mn-ea"/>
              <a:cs typeface="+mn-ea"/>
            </a:rPr>
            <a:t>项专利，含国际专利</a:t>
          </a:r>
          <a:r>
            <a:rPr lang="en-US" altLang="zh-CN" sz="1400" kern="1200" dirty="0" smtClean="0">
              <a:latin typeface="+mn-lt"/>
              <a:ea typeface="+mn-ea"/>
              <a:cs typeface="+mn-ea"/>
            </a:rPr>
            <a:t>4</a:t>
          </a:r>
          <a:r>
            <a:rPr lang="zh-CN" altLang="en-US" sz="1400" kern="1200" dirty="0" smtClean="0">
              <a:latin typeface="+mn-lt"/>
              <a:ea typeface="+mn-ea"/>
              <a:cs typeface="+mn-ea"/>
            </a:rPr>
            <a:t>项，标志着中国物联网技术以及二维码核心技术达到国际领先水平。</a:t>
          </a:r>
          <a:endParaRPr lang="zh-CN" altLang="en-US" sz="1400" kern="1200" dirty="0"/>
        </a:p>
      </dsp:txBody>
      <dsp:txXfrm rot="-5400000">
        <a:off x="3378265" y="2008022"/>
        <a:ext cx="7195089" cy="676029"/>
      </dsp:txXfrm>
    </dsp:sp>
    <dsp:sp modelId="{E0D282E1-AEB0-4D03-B635-979079ABFEE9}">
      <dsp:nvSpPr>
        <dsp:cNvPr id="0" name=""/>
        <dsp:cNvSpPr/>
      </dsp:nvSpPr>
      <dsp:spPr>
        <a:xfrm>
          <a:off x="700589" y="1877802"/>
          <a:ext cx="2677676" cy="936467"/>
        </a:xfrm>
        <a:prstGeom prst="round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endParaRPr lang="zh-CN" altLang="en-US" sz="3200" kern="1200"/>
        </a:p>
      </dsp:txBody>
      <dsp:txXfrm>
        <a:off x="746304" y="1923517"/>
        <a:ext cx="2586246" cy="845037"/>
      </dsp:txXfrm>
    </dsp:sp>
    <dsp:sp modelId="{A3BEA9D5-08DC-4C8D-98E4-B9855C66F9CF}">
      <dsp:nvSpPr>
        <dsp:cNvPr id="0" name=""/>
        <dsp:cNvSpPr/>
      </dsp:nvSpPr>
      <dsp:spPr>
        <a:xfrm rot="5400000">
          <a:off x="6619509" y="-330986"/>
          <a:ext cx="749173" cy="723166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altLang="zh-CN" sz="1400" kern="1200" dirty="0" smtClean="0"/>
            <a:t> </a:t>
          </a:r>
          <a:r>
            <a:rPr lang="en-US" altLang="zh-CN" sz="1400" kern="1200" dirty="0" smtClean="0">
              <a:latin typeface="+mn-ea"/>
              <a:ea typeface="+mn-ea"/>
              <a:cs typeface="+mn-ea"/>
              <a:sym typeface="+mn-lt"/>
            </a:rPr>
            <a:t>2018</a:t>
          </a:r>
          <a:r>
            <a:rPr lang="zh-CN" altLang="en-US" sz="1400" kern="1200" dirty="0" smtClean="0">
              <a:latin typeface="+mn-ea"/>
              <a:ea typeface="+mn-ea"/>
              <a:cs typeface="+mn-ea"/>
              <a:sym typeface="+mn-lt"/>
            </a:rPr>
            <a:t>年，新大陆自主研发的</a:t>
          </a:r>
          <a:r>
            <a:rPr lang="zh-CN" altLang="en-US" sz="1400" kern="1200" dirty="0" smtClean="0">
              <a:latin typeface="+mn-ea"/>
              <a:ea typeface="+mn-ea"/>
              <a:cs typeface="+mn-ea"/>
            </a:rPr>
            <a:t>全国首款工业级识读设备应用在高端制造中</a:t>
          </a:r>
          <a:r>
            <a:rPr lang="zh-CN" altLang="en-US" sz="1400" kern="1200" dirty="0" smtClean="0">
              <a:latin typeface="+mn-lt"/>
              <a:ea typeface="+mn-ea"/>
              <a:cs typeface="+mn-ea"/>
            </a:rPr>
            <a:t>。</a:t>
          </a:r>
          <a:endParaRPr lang="zh-CN" altLang="en-US" sz="1400" kern="1200" dirty="0"/>
        </a:p>
      </dsp:txBody>
      <dsp:txXfrm rot="-5400000">
        <a:off x="3378265" y="2946830"/>
        <a:ext cx="7195089" cy="676029"/>
      </dsp:txXfrm>
    </dsp:sp>
    <dsp:sp modelId="{485047B5-FB2F-40C9-A318-6C1DE8D5CE87}">
      <dsp:nvSpPr>
        <dsp:cNvPr id="0" name=""/>
        <dsp:cNvSpPr/>
      </dsp:nvSpPr>
      <dsp:spPr>
        <a:xfrm>
          <a:off x="700589" y="2816610"/>
          <a:ext cx="2677676" cy="936467"/>
        </a:xfrm>
        <a:prstGeom prst="round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en-US" altLang="zh-CN" sz="4800" kern="1200" dirty="0" smtClean="0"/>
            <a:t>     </a:t>
          </a:r>
          <a:endParaRPr lang="zh-CN" altLang="en-US" sz="4800" kern="1200" dirty="0"/>
        </a:p>
      </dsp:txBody>
      <dsp:txXfrm>
        <a:off x="746304" y="2862325"/>
        <a:ext cx="2586246" cy="845037"/>
      </dsp:txXfrm>
    </dsp:sp>
    <dsp:sp modelId="{5B9B5816-5B5C-4968-8D8A-5E367C79C19D}">
      <dsp:nvSpPr>
        <dsp:cNvPr id="0" name=""/>
        <dsp:cNvSpPr/>
      </dsp:nvSpPr>
      <dsp:spPr>
        <a:xfrm rot="5400000">
          <a:off x="6619509" y="607821"/>
          <a:ext cx="749173" cy="723166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altLang="zh-CN" sz="1400" kern="1200" dirty="0" smtClean="0">
              <a:latin typeface="+mn-ea"/>
              <a:ea typeface="+mn-ea"/>
              <a:cs typeface="+mn-ea"/>
            </a:rPr>
            <a:t>2018</a:t>
          </a:r>
          <a:r>
            <a:rPr lang="zh-CN" altLang="en-US" sz="1400" kern="1200" dirty="0" smtClean="0">
              <a:latin typeface="+mn-ea"/>
              <a:ea typeface="+mn-ea"/>
              <a:cs typeface="+mn-ea"/>
            </a:rPr>
            <a:t>年，新大陆推出全球首颗数字公民安全解码芯片，它将与数字公民安全码共同形成一套安全体系，为二维码的运用提供安全保障</a:t>
          </a:r>
          <a:r>
            <a:rPr lang="zh-CN" altLang="en-US" sz="1400" kern="1200" dirty="0" smtClean="0">
              <a:latin typeface="+mn-lt"/>
              <a:ea typeface="+mn-ea"/>
              <a:cs typeface="+mn-ea"/>
            </a:rPr>
            <a:t>。</a:t>
          </a:r>
          <a:endParaRPr lang="zh-CN" altLang="en-US" sz="1400" kern="1200" dirty="0"/>
        </a:p>
      </dsp:txBody>
      <dsp:txXfrm rot="-5400000">
        <a:off x="3378265" y="3885637"/>
        <a:ext cx="7195089" cy="676029"/>
      </dsp:txXfrm>
    </dsp:sp>
    <dsp:sp modelId="{CD5798ED-133B-4075-9103-8E3B0E348D2B}">
      <dsp:nvSpPr>
        <dsp:cNvPr id="0" name=""/>
        <dsp:cNvSpPr/>
      </dsp:nvSpPr>
      <dsp:spPr>
        <a:xfrm>
          <a:off x="700589" y="3755418"/>
          <a:ext cx="2677676" cy="936467"/>
        </a:xfrm>
        <a:prstGeom prst="round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endParaRPr lang="zh-CN" altLang="en-US" sz="4800" kern="1200" dirty="0"/>
        </a:p>
      </dsp:txBody>
      <dsp:txXfrm>
        <a:off x="746304" y="3801133"/>
        <a:ext cx="2586246" cy="8450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F3EEA2-702A-46E9-A877-14C1F706B177}" type="datetimeFigureOut">
              <a:rPr lang="zh-CN" altLang="en-US" smtClean="0"/>
              <a:t>2021/8/6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993004-FC88-4A51-8C31-D9518F6BBF4F}" type="slidenum">
              <a:rPr lang="zh-CN" altLang="en-US" smtClean="0"/>
              <a:t>‹#›</a:t>
            </a:fld>
            <a:endParaRPr lang="zh-CN" altLang="en-US"/>
          </a:p>
        </p:txBody>
      </p:sp>
    </p:spTree>
    <p:extLst>
      <p:ext uri="{BB962C8B-B14F-4D97-AF65-F5344CB8AC3E}">
        <p14:creationId xmlns:p14="http://schemas.microsoft.com/office/powerpoint/2010/main" val="26371905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E9BF49-395B-4E31-B52F-58A1B936D99E}" type="datetimeFigureOut">
              <a:rPr lang="zh-CN" altLang="en-US" smtClean="0"/>
              <a:t>2021/8/6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B097F6-6ACE-4101-BD33-590D4CF866A6}" type="slidenum">
              <a:rPr lang="zh-CN" altLang="en-US" smtClean="0"/>
              <a:t>‹#›</a:t>
            </a:fld>
            <a:endParaRPr lang="zh-CN" altLang="en-US"/>
          </a:p>
        </p:txBody>
      </p:sp>
    </p:spTree>
    <p:extLst>
      <p:ext uri="{BB962C8B-B14F-4D97-AF65-F5344CB8AC3E}">
        <p14:creationId xmlns:p14="http://schemas.microsoft.com/office/powerpoint/2010/main" val="396108455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白天讲了产品的亮点。公司有哪些亮点？课程的作用是，知道公司有哪些亮点，怎么介绍公司。</a:t>
            </a:r>
          </a:p>
        </p:txBody>
      </p:sp>
      <p:sp>
        <p:nvSpPr>
          <p:cNvPr id="1126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fld id="{993ACF0C-3B90-4A2C-992A-86AF87877AE3}" type="slidenum">
              <a:rPr lang="zh-CN" altLang="en-US" smtClean="0"/>
              <a:pPr/>
              <a:t>1</a:t>
            </a:fld>
            <a:endParaRPr lang="zh-CN" altLang="en-US" smtClean="0"/>
          </a:p>
        </p:txBody>
      </p:sp>
    </p:spTree>
    <p:extLst>
      <p:ext uri="{BB962C8B-B14F-4D97-AF65-F5344CB8AC3E}">
        <p14:creationId xmlns:p14="http://schemas.microsoft.com/office/powerpoint/2010/main" val="235914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638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zh-CN" smtClean="0"/>
              <a:t>新大陆作为国内物联网的领军企业，以二维码为核心技术，实现了在各行各业的智慧管理。公司希望未来</a:t>
            </a:r>
            <a:r>
              <a:rPr lang="en-US" altLang="zh-CN" smtClean="0"/>
              <a:t>5</a:t>
            </a:r>
            <a:r>
              <a:rPr lang="zh-CN" altLang="zh-CN" smtClean="0"/>
              <a:t>年成为国际领先的自动识别技术、产品和方案提供商。加强自动识别前沿技术的研究与创新，将相关技术、科研成果快速转换成产品、应用及服务，制定条码识读行业标准引领行业的规范发展，开展国内外的条码识读技术合作与交流，培养高水平的工程技术与管理人才。对发展我国的信息识别产业共性技术、关键配套技术，产业带动性强，可形成具有较大规模和较强竞争能力的物联网产业集群。对提升依靠创新实现可持续发展的能力等方面具有重要意义，可为物联网识别产业发展和竞争力提高提供有力的支撑。</a:t>
            </a:r>
            <a:endParaRPr lang="zh-CN" altLang="en-US" smtClean="0"/>
          </a:p>
        </p:txBody>
      </p:sp>
      <p:sp>
        <p:nvSpPr>
          <p:cNvPr id="1638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fld id="{93AF0ACE-D7C3-44C4-AF8F-8399A2B87074}" type="slidenum">
              <a:rPr lang="zh-CN" altLang="en-US" smtClean="0"/>
              <a:pPr/>
              <a:t>3</a:t>
            </a:fld>
            <a:endParaRPr lang="zh-CN" altLang="en-US" smtClean="0"/>
          </a:p>
        </p:txBody>
      </p:sp>
    </p:spTree>
    <p:extLst>
      <p:ext uri="{BB962C8B-B14F-4D97-AF65-F5344CB8AC3E}">
        <p14:creationId xmlns:p14="http://schemas.microsoft.com/office/powerpoint/2010/main" val="4087780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为什么外包生产？驻厂代表、原材自己采购</a:t>
            </a:r>
            <a:endParaRPr lang="zh-CN" altLang="en-US"/>
          </a:p>
        </p:txBody>
      </p:sp>
      <p:sp>
        <p:nvSpPr>
          <p:cNvPr id="4" name="灯片编号占位符 3"/>
          <p:cNvSpPr>
            <a:spLocks noGrp="1"/>
          </p:cNvSpPr>
          <p:nvPr>
            <p:ph type="sldNum" sz="quarter" idx="10"/>
          </p:nvPr>
        </p:nvSpPr>
        <p:spPr/>
        <p:txBody>
          <a:bodyPr/>
          <a:lstStyle/>
          <a:p>
            <a:fld id="{0EB097F6-6ACE-4101-BD33-590D4CF866A6}" type="slidenum">
              <a:rPr lang="zh-CN" altLang="en-US" smtClean="0"/>
              <a:t>11</a:t>
            </a:fld>
            <a:endParaRPr lang="zh-CN" altLang="en-US"/>
          </a:p>
        </p:txBody>
      </p:sp>
    </p:spTree>
    <p:extLst>
      <p:ext uri="{BB962C8B-B14F-4D97-AF65-F5344CB8AC3E}">
        <p14:creationId xmlns:p14="http://schemas.microsoft.com/office/powerpoint/2010/main" val="2009073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公司形成从标准、到核心技术、到测试、产品、应用一整个系统的条码企业。这是最大的亮点</a:t>
            </a:r>
            <a:endParaRPr lang="zh-CN" altLang="en-US" dirty="0"/>
          </a:p>
        </p:txBody>
      </p:sp>
      <p:sp>
        <p:nvSpPr>
          <p:cNvPr id="4" name="灯片编号占位符 3"/>
          <p:cNvSpPr>
            <a:spLocks noGrp="1"/>
          </p:cNvSpPr>
          <p:nvPr>
            <p:ph type="sldNum" sz="quarter" idx="10"/>
          </p:nvPr>
        </p:nvSpPr>
        <p:spPr/>
        <p:txBody>
          <a:bodyPr/>
          <a:lstStyle/>
          <a:p>
            <a:fld id="{0EB097F6-6ACE-4101-BD33-590D4CF866A6}" type="slidenum">
              <a:rPr lang="zh-CN" altLang="en-US" smtClean="0"/>
              <a:t>13</a:t>
            </a:fld>
            <a:endParaRPr lang="zh-CN" altLang="en-US"/>
          </a:p>
        </p:txBody>
      </p:sp>
    </p:spTree>
    <p:extLst>
      <p:ext uri="{BB962C8B-B14F-4D97-AF65-F5344CB8AC3E}">
        <p14:creationId xmlns:p14="http://schemas.microsoft.com/office/powerpoint/2010/main" val="3217877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连续五年中标邮政揽收终端项目。</a:t>
            </a:r>
          </a:p>
        </p:txBody>
      </p:sp>
      <p:sp>
        <p:nvSpPr>
          <p:cNvPr id="4506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marL="739775" indent="-284163">
              <a:defRPr>
                <a:solidFill>
                  <a:schemeClr val="tx1"/>
                </a:solidFill>
                <a:latin typeface="等线" panose="02010600030101010101" pitchFamily="2" charset="-122"/>
                <a:ea typeface="等线" panose="02010600030101010101" pitchFamily="2" charset="-122"/>
              </a:defRPr>
            </a:lvl2pPr>
            <a:lvl3pPr marL="1138238" indent="-227013">
              <a:defRPr>
                <a:solidFill>
                  <a:schemeClr val="tx1"/>
                </a:solidFill>
                <a:latin typeface="等线" panose="02010600030101010101" pitchFamily="2" charset="-122"/>
                <a:ea typeface="等线" panose="02010600030101010101" pitchFamily="2" charset="-122"/>
              </a:defRPr>
            </a:lvl3pPr>
            <a:lvl4pPr marL="1593850" indent="-227013">
              <a:defRPr>
                <a:solidFill>
                  <a:schemeClr val="tx1"/>
                </a:solidFill>
                <a:latin typeface="等线" panose="02010600030101010101" pitchFamily="2" charset="-122"/>
                <a:ea typeface="等线" panose="02010600030101010101" pitchFamily="2" charset="-122"/>
              </a:defRPr>
            </a:lvl4pPr>
            <a:lvl5pPr marL="2049463" indent="-227013">
              <a:defRPr>
                <a:solidFill>
                  <a:schemeClr val="tx1"/>
                </a:solidFill>
                <a:latin typeface="等线" panose="02010600030101010101" pitchFamily="2" charset="-122"/>
                <a:ea typeface="等线" panose="02010600030101010101" pitchFamily="2" charset="-122"/>
              </a:defRPr>
            </a:lvl5pPr>
            <a:lvl6pPr marL="2506663" indent="-2270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63863" indent="-2270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1063" indent="-2270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78263" indent="-2270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fld id="{9F904D4D-768F-4C86-BF1D-D6ACEF1D3275}" type="slidenum">
              <a:rPr lang="zh-CN" altLang="en-US" smtClean="0"/>
              <a:pPr/>
              <a:t>17</a:t>
            </a:fld>
            <a:endParaRPr lang="zh-CN" altLang="en-US" smtClean="0"/>
          </a:p>
        </p:txBody>
      </p:sp>
    </p:spTree>
    <p:extLst>
      <p:ext uri="{BB962C8B-B14F-4D97-AF65-F5344CB8AC3E}">
        <p14:creationId xmlns:p14="http://schemas.microsoft.com/office/powerpoint/2010/main" val="270696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b="1" smtClean="0">
              <a:latin typeface="微软雅黑" panose="020B0503020204020204" pitchFamily="34" charset="-122"/>
              <a:ea typeface="微软雅黑" panose="020B0503020204020204" pitchFamily="34" charset="-122"/>
            </a:endParaRPr>
          </a:p>
        </p:txBody>
      </p:sp>
      <p:sp>
        <p:nvSpPr>
          <p:cNvPr id="4710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等线" panose="02010600030101010101" pitchFamily="2" charset="-122"/>
                <a:ea typeface="等线" panose="02010600030101010101" pitchFamily="2" charset="-122"/>
              </a:defRPr>
            </a:lvl1pPr>
            <a:lvl2pPr marL="739775" indent="-284163">
              <a:defRPr>
                <a:solidFill>
                  <a:schemeClr val="tx1"/>
                </a:solidFill>
                <a:latin typeface="等线" panose="02010600030101010101" pitchFamily="2" charset="-122"/>
                <a:ea typeface="等线" panose="02010600030101010101" pitchFamily="2" charset="-122"/>
              </a:defRPr>
            </a:lvl2pPr>
            <a:lvl3pPr marL="1138238" indent="-227013">
              <a:defRPr>
                <a:solidFill>
                  <a:schemeClr val="tx1"/>
                </a:solidFill>
                <a:latin typeface="等线" panose="02010600030101010101" pitchFamily="2" charset="-122"/>
                <a:ea typeface="等线" panose="02010600030101010101" pitchFamily="2" charset="-122"/>
              </a:defRPr>
            </a:lvl3pPr>
            <a:lvl4pPr marL="1593850" indent="-227013">
              <a:defRPr>
                <a:solidFill>
                  <a:schemeClr val="tx1"/>
                </a:solidFill>
                <a:latin typeface="等线" panose="02010600030101010101" pitchFamily="2" charset="-122"/>
                <a:ea typeface="等线" panose="02010600030101010101" pitchFamily="2" charset="-122"/>
              </a:defRPr>
            </a:lvl4pPr>
            <a:lvl5pPr marL="2049463" indent="-227013">
              <a:defRPr>
                <a:solidFill>
                  <a:schemeClr val="tx1"/>
                </a:solidFill>
                <a:latin typeface="等线" panose="02010600030101010101" pitchFamily="2" charset="-122"/>
                <a:ea typeface="等线" panose="02010600030101010101" pitchFamily="2" charset="-122"/>
              </a:defRPr>
            </a:lvl5pPr>
            <a:lvl6pPr marL="2506663" indent="-2270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63863" indent="-2270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1063" indent="-2270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78263" indent="-227013"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fld id="{E74B0794-A9E1-4A0D-A6E1-F167C8967180}" type="slidenum">
              <a:rPr lang="zh-CN" altLang="en-US" smtClean="0"/>
              <a:pPr/>
              <a:t>18</a:t>
            </a:fld>
            <a:endParaRPr lang="zh-CN" altLang="en-US" smtClean="0"/>
          </a:p>
        </p:txBody>
      </p:sp>
    </p:spTree>
    <p:extLst>
      <p:ext uri="{BB962C8B-B14F-4D97-AF65-F5344CB8AC3E}">
        <p14:creationId xmlns:p14="http://schemas.microsoft.com/office/powerpoint/2010/main" val="3927255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226127" y="433"/>
            <a:ext cx="10642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755A1B-FC52-483B-B683-58CCB7978464}" type="slidenum">
              <a:rPr lang="zh-CN" altLang="en-US" smtClean="0"/>
              <a:t>‹#›</a:t>
            </a:fld>
            <a:endParaRPr lang="zh-CN" altLang="en-US"/>
          </a:p>
        </p:txBody>
      </p:sp>
    </p:spTree>
    <p:extLst>
      <p:ext uri="{BB962C8B-B14F-4D97-AF65-F5344CB8AC3E}">
        <p14:creationId xmlns:p14="http://schemas.microsoft.com/office/powerpoint/2010/main" val="2949606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8" name="组合 7"/>
          <p:cNvGrpSpPr/>
          <p:nvPr userDrawn="1"/>
        </p:nvGrpSpPr>
        <p:grpSpPr>
          <a:xfrm>
            <a:off x="666958" y="500921"/>
            <a:ext cx="533400" cy="368935"/>
            <a:chOff x="1022" y="713"/>
            <a:chExt cx="840" cy="581"/>
          </a:xfrm>
        </p:grpSpPr>
        <p:sp>
          <p:nvSpPr>
            <p:cNvPr id="10" name="矩形 9"/>
            <p:cNvSpPr/>
            <p:nvPr/>
          </p:nvSpPr>
          <p:spPr>
            <a:xfrm rot="13500000">
              <a:off x="1022" y="713"/>
              <a:ext cx="581" cy="581"/>
            </a:xfrm>
            <a:prstGeom prst="rect">
              <a:avLst/>
            </a:prstGeom>
            <a:noFill/>
            <a:ln>
              <a:solidFill>
                <a:srgbClr val="5D7EB0"/>
              </a:solidFill>
            </a:ln>
            <a:extLst>
              <a:ext uri="{909E8E84-426E-40dd-AFC4-6F175D3DCCD1}">
                <a14:hiddenFill xmlns="" xmlns:a14="http://schemas.microsoft.com/office/drawing/2010/main">
                  <a:solidFill>
                    <a:srgbClr val="18478F">
                      <a:alpha val="70000"/>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341" tIns="45670" rIns="91341" bIns="45670" rtlCol="0" anchor="ctr"/>
            <a:lstStyle/>
            <a:p>
              <a:pPr algn="ctr"/>
              <a:endParaRPr lang="zh-CN" altLang="en-US">
                <a:solidFill>
                  <a:prstClr val="white"/>
                </a:solidFill>
                <a:cs typeface="+mn-ea"/>
                <a:sym typeface="+mn-lt"/>
              </a:endParaRPr>
            </a:p>
          </p:txBody>
        </p:sp>
        <p:sp>
          <p:nvSpPr>
            <p:cNvPr id="11" name="矩形 10"/>
            <p:cNvSpPr/>
            <p:nvPr/>
          </p:nvSpPr>
          <p:spPr>
            <a:xfrm rot="13500000">
              <a:off x="1416" y="781"/>
              <a:ext cx="446" cy="446"/>
            </a:xfrm>
            <a:prstGeom prst="rect">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lIns="91341" tIns="45670" rIns="91341" bIns="45670" rtlCol="0" anchor="ctr"/>
            <a:lstStyle/>
            <a:p>
              <a:pPr algn="ctr"/>
              <a:endParaRPr lang="zh-CN" altLang="en-US">
                <a:solidFill>
                  <a:prstClr val="white"/>
                </a:solidFill>
                <a:cs typeface="+mn-ea"/>
                <a:sym typeface="+mn-lt"/>
              </a:endParaRPr>
            </a:p>
          </p:txBody>
        </p:sp>
      </p:grpSp>
      <p:sp>
        <p:nvSpPr>
          <p:cNvPr id="14" name="标题 1"/>
          <p:cNvSpPr>
            <a:spLocks noGrp="1"/>
          </p:cNvSpPr>
          <p:nvPr>
            <p:ph type="title"/>
          </p:nvPr>
        </p:nvSpPr>
        <p:spPr>
          <a:xfrm>
            <a:off x="1380246" y="106507"/>
            <a:ext cx="10497718" cy="1325563"/>
          </a:xfrm>
        </p:spPr>
        <p:txBody>
          <a:bodyPr>
            <a:normAutofit/>
          </a:bodyPr>
          <a:lstStyle>
            <a:lvl1pPr>
              <a:defRPr sz="4000"/>
            </a:lvl1pPr>
          </a:lstStyle>
          <a:p>
            <a:r>
              <a:rPr lang="zh-CN" altLang="en-US" dirty="0"/>
              <a:t>单击此处编辑母版标题样式</a:t>
            </a:r>
          </a:p>
        </p:txBody>
      </p:sp>
    </p:spTree>
    <p:extLst>
      <p:ext uri="{BB962C8B-B14F-4D97-AF65-F5344CB8AC3E}">
        <p14:creationId xmlns:p14="http://schemas.microsoft.com/office/powerpoint/2010/main" val="1588164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259013" y="106507"/>
            <a:ext cx="10609714"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755A1B-FC52-483B-B683-58CCB7978464}" type="slidenum">
              <a:rPr lang="zh-CN" altLang="en-US" smtClean="0"/>
              <a:t>‹#›</a:t>
            </a:fld>
            <a:endParaRPr lang="zh-CN" altLang="en-US"/>
          </a:p>
        </p:txBody>
      </p:sp>
      <p:grpSp>
        <p:nvGrpSpPr>
          <p:cNvPr id="6" name="组合 5"/>
          <p:cNvGrpSpPr/>
          <p:nvPr userDrawn="1"/>
        </p:nvGrpSpPr>
        <p:grpSpPr>
          <a:xfrm>
            <a:off x="666958" y="500921"/>
            <a:ext cx="533400" cy="368935"/>
            <a:chOff x="1022" y="713"/>
            <a:chExt cx="840" cy="581"/>
          </a:xfrm>
        </p:grpSpPr>
        <p:sp>
          <p:nvSpPr>
            <p:cNvPr id="7" name="矩形 6"/>
            <p:cNvSpPr/>
            <p:nvPr/>
          </p:nvSpPr>
          <p:spPr>
            <a:xfrm rot="13500000">
              <a:off x="1022" y="713"/>
              <a:ext cx="581" cy="581"/>
            </a:xfrm>
            <a:prstGeom prst="rect">
              <a:avLst/>
            </a:prstGeom>
            <a:noFill/>
            <a:ln>
              <a:solidFill>
                <a:srgbClr val="5D7EB0"/>
              </a:solidFill>
            </a:ln>
            <a:extLst>
              <a:ext uri="{909E8E84-426E-40dd-AFC4-6F175D3DCCD1}">
                <a14:hiddenFill xmlns="" xmlns:a14="http://schemas.microsoft.com/office/drawing/2010/main">
                  <a:solidFill>
                    <a:srgbClr val="18478F">
                      <a:alpha val="70000"/>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341" tIns="45670" rIns="91341" bIns="45670" rtlCol="0" anchor="ctr"/>
            <a:lstStyle/>
            <a:p>
              <a:pPr algn="ctr"/>
              <a:endParaRPr lang="zh-CN" altLang="en-US">
                <a:solidFill>
                  <a:prstClr val="white"/>
                </a:solidFill>
                <a:cs typeface="+mn-ea"/>
                <a:sym typeface="+mn-lt"/>
              </a:endParaRPr>
            </a:p>
          </p:txBody>
        </p:sp>
        <p:sp>
          <p:nvSpPr>
            <p:cNvPr id="8" name="矩形 7"/>
            <p:cNvSpPr/>
            <p:nvPr/>
          </p:nvSpPr>
          <p:spPr>
            <a:xfrm rot="13500000">
              <a:off x="1416" y="781"/>
              <a:ext cx="446" cy="446"/>
            </a:xfrm>
            <a:prstGeom prst="rect">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lIns="91341" tIns="45670" rIns="91341" bIns="45670" rtlCol="0" anchor="ctr"/>
            <a:lstStyle/>
            <a:p>
              <a:pPr algn="ctr"/>
              <a:endParaRPr lang="zh-CN" altLang="en-US">
                <a:solidFill>
                  <a:prstClr val="white"/>
                </a:solidFill>
                <a:cs typeface="+mn-ea"/>
                <a:sym typeface="+mn-lt"/>
              </a:endParaRPr>
            </a:p>
          </p:txBody>
        </p:sp>
      </p:grpSp>
    </p:spTree>
    <p:extLst>
      <p:ext uri="{BB962C8B-B14F-4D97-AF65-F5344CB8AC3E}">
        <p14:creationId xmlns:p14="http://schemas.microsoft.com/office/powerpoint/2010/main" val="1576279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88A0493-F3F2-4D5B-9E13-F3A993D5A1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a:extLst>
              <a:ext uri="{FF2B5EF4-FFF2-40B4-BE49-F238E27FC236}">
                <a16:creationId xmlns:a16="http://schemas.microsoft.com/office/drawing/2014/main" xmlns="" id="{911B01BA-F16E-4B6C-88B6-698276D46F12}"/>
              </a:ext>
            </a:extLst>
          </p:cNvPr>
          <p:cNvSpPr/>
          <p:nvPr userDrawn="1"/>
        </p:nvSpPr>
        <p:spPr>
          <a:xfrm>
            <a:off x="0" y="0"/>
            <a:ext cx="12192000" cy="6858000"/>
          </a:xfrm>
          <a:prstGeom prst="rect">
            <a:avLst/>
          </a:prstGeom>
          <a:solidFill>
            <a:srgbClr val="FFFFFF">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60359" y="120389"/>
            <a:ext cx="1160284" cy="618775"/>
          </a:xfrm>
          <a:prstGeom prst="rect">
            <a:avLst/>
          </a:prstGeom>
        </p:spPr>
      </p:pic>
      <p:sp>
        <p:nvSpPr>
          <p:cNvPr id="6" name="矩形 5"/>
          <p:cNvSpPr/>
          <p:nvPr userDrawn="1"/>
        </p:nvSpPr>
        <p:spPr>
          <a:xfrm>
            <a:off x="9312923" y="6467559"/>
            <a:ext cx="2723823" cy="253916"/>
          </a:xfrm>
          <a:prstGeom prst="rect">
            <a:avLst/>
          </a:prstGeom>
        </p:spPr>
        <p:txBody>
          <a:bodyPr wrap="none">
            <a:spAutoFit/>
          </a:bodyPr>
          <a:lstStyle/>
          <a:p>
            <a:r>
              <a:rPr lang="en-US" altLang="zh-CN" sz="1050" b="0" u="none" dirty="0" smtClean="0">
                <a:effectLst/>
                <a:latin typeface="Adobe 宋体 Std L" panose="02020300000000000000" pitchFamily="18" charset="-122"/>
                <a:ea typeface="Adobe 宋体 Std L" panose="02020300000000000000" pitchFamily="18" charset="-122"/>
                <a:cs typeface="宋体" panose="02010600030101010101" pitchFamily="2" charset="-122"/>
              </a:rPr>
              <a:t>*</a:t>
            </a:r>
            <a:r>
              <a:rPr lang="zh-CN" altLang="zh-CN" sz="1050" b="0" u="none" dirty="0" smtClean="0">
                <a:effectLst/>
                <a:latin typeface="Adobe 宋体 Std L" panose="02020300000000000000" pitchFamily="18" charset="-122"/>
                <a:ea typeface="Adobe 宋体 Std L" panose="02020300000000000000" pitchFamily="18" charset="-122"/>
                <a:cs typeface="宋体" panose="02010600030101010101" pitchFamily="2" charset="-122"/>
              </a:rPr>
              <a:t>受控文件，请保密，严禁私自留存或外传</a:t>
            </a:r>
            <a:r>
              <a:rPr lang="en-US" altLang="zh-CN" sz="1050" b="0" u="none" dirty="0" smtClean="0">
                <a:effectLst/>
                <a:latin typeface="Adobe 宋体 Std L" panose="02020300000000000000" pitchFamily="18" charset="-122"/>
                <a:ea typeface="Adobe 宋体 Std L" panose="02020300000000000000" pitchFamily="18" charset="-122"/>
                <a:cs typeface="宋体" panose="02010600030101010101" pitchFamily="2" charset="-122"/>
              </a:rPr>
              <a:t>*</a:t>
            </a:r>
            <a:endParaRPr lang="zh-CN" altLang="en-US" sz="1050" b="0" u="none" dirty="0">
              <a:latin typeface="Adobe 宋体 Std L" panose="02020300000000000000" pitchFamily="18" charset="-122"/>
              <a:ea typeface="Adobe 宋体 Std L" panose="02020300000000000000" pitchFamily="18" charset="-122"/>
            </a:endParaRPr>
          </a:p>
        </p:txBody>
      </p:sp>
    </p:spTree>
    <p:extLst>
      <p:ext uri="{BB962C8B-B14F-4D97-AF65-F5344CB8AC3E}">
        <p14:creationId xmlns:p14="http://schemas.microsoft.com/office/powerpoint/2010/main" val="500601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869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1026" name="Picture 2" descr="D:\Users\Administrator\Desktop\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44500" y="99031"/>
            <a:ext cx="1268792" cy="897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4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2EDF7F50-9DDC-429D-A844-AD51A1F5FDAC}"/>
              </a:ext>
            </a:extLst>
          </p:cNvPr>
          <p:cNvSpPr>
            <a:spLocks noGrp="1"/>
          </p:cNvSpPr>
          <p:nvPr>
            <p:ph type="title"/>
          </p:nvPr>
        </p:nvSpPr>
        <p:spPr>
          <a:xfrm>
            <a:off x="1259013" y="120389"/>
            <a:ext cx="10094787"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xmlns="" id="{E12E0433-87B9-4779-86C5-57874C3D41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xmlns="" id="{18FD3B07-D806-4BE0-B72B-DB0275B7B0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xmlns="" id="{0C1F2046-F07B-4D3E-A33F-27E4276A78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4095F106-1773-47AA-88ED-9215FDFC7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755A1B-FC52-483B-B683-58CCB7978464}" type="slidenum">
              <a:rPr lang="zh-CN" altLang="en-US" smtClean="0"/>
              <a:t>‹#›</a:t>
            </a:fld>
            <a:endParaRPr lang="zh-CN" altLang="en-US"/>
          </a:p>
        </p:txBody>
      </p:sp>
      <p:pic>
        <p:nvPicPr>
          <p:cNvPr id="8" name="图片 7"/>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760359" y="120389"/>
            <a:ext cx="1160284" cy="618775"/>
          </a:xfrm>
          <a:prstGeom prst="rect">
            <a:avLst/>
          </a:prstGeom>
        </p:spPr>
      </p:pic>
      <p:grpSp>
        <p:nvGrpSpPr>
          <p:cNvPr id="9" name="组合 8"/>
          <p:cNvGrpSpPr/>
          <p:nvPr userDrawn="1"/>
        </p:nvGrpSpPr>
        <p:grpSpPr>
          <a:xfrm>
            <a:off x="666958" y="500921"/>
            <a:ext cx="533400" cy="368935"/>
            <a:chOff x="1022" y="713"/>
            <a:chExt cx="840" cy="581"/>
          </a:xfrm>
        </p:grpSpPr>
        <p:sp>
          <p:nvSpPr>
            <p:cNvPr id="10" name="矩形 9"/>
            <p:cNvSpPr/>
            <p:nvPr/>
          </p:nvSpPr>
          <p:spPr>
            <a:xfrm rot="13500000">
              <a:off x="1022" y="713"/>
              <a:ext cx="581" cy="581"/>
            </a:xfrm>
            <a:prstGeom prst="rect">
              <a:avLst/>
            </a:prstGeom>
            <a:noFill/>
            <a:ln>
              <a:solidFill>
                <a:srgbClr val="5D7EB0"/>
              </a:solidFill>
            </a:ln>
            <a:extLst>
              <a:ext uri="{909E8E84-426E-40dd-AFC4-6F175D3DCCD1}">
                <a14:hiddenFill xmlns="" xmlns:a14="http://schemas.microsoft.com/office/drawing/2010/main">
                  <a:solidFill>
                    <a:srgbClr val="18478F">
                      <a:alpha val="70000"/>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341" tIns="45670" rIns="91341" bIns="45670" rtlCol="0" anchor="ctr"/>
            <a:lstStyle/>
            <a:p>
              <a:pPr algn="ctr"/>
              <a:endParaRPr lang="zh-CN" altLang="en-US">
                <a:solidFill>
                  <a:prstClr val="white"/>
                </a:solidFill>
                <a:cs typeface="+mn-ea"/>
                <a:sym typeface="+mn-lt"/>
              </a:endParaRPr>
            </a:p>
          </p:txBody>
        </p:sp>
        <p:sp>
          <p:nvSpPr>
            <p:cNvPr id="11" name="矩形 10"/>
            <p:cNvSpPr/>
            <p:nvPr/>
          </p:nvSpPr>
          <p:spPr>
            <a:xfrm rot="13500000">
              <a:off x="1416" y="781"/>
              <a:ext cx="446" cy="446"/>
            </a:xfrm>
            <a:prstGeom prst="rect">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lIns="91341" tIns="45670" rIns="91341" bIns="45670" rtlCol="0" anchor="ctr"/>
            <a:lstStyle/>
            <a:p>
              <a:pPr algn="ctr"/>
              <a:endParaRPr lang="zh-CN" altLang="en-US">
                <a:solidFill>
                  <a:prstClr val="white"/>
                </a:solidFill>
                <a:cs typeface="+mn-ea"/>
                <a:sym typeface="+mn-lt"/>
              </a:endParaRPr>
            </a:p>
          </p:txBody>
        </p:sp>
      </p:grpSp>
      <p:sp>
        <p:nvSpPr>
          <p:cNvPr id="12" name="矩形 11"/>
          <p:cNvSpPr/>
          <p:nvPr userDrawn="1"/>
        </p:nvSpPr>
        <p:spPr>
          <a:xfrm>
            <a:off x="9312923" y="6467559"/>
            <a:ext cx="2723823" cy="253916"/>
          </a:xfrm>
          <a:prstGeom prst="rect">
            <a:avLst/>
          </a:prstGeom>
        </p:spPr>
        <p:txBody>
          <a:bodyPr wrap="none">
            <a:spAutoFit/>
          </a:bodyPr>
          <a:lstStyle/>
          <a:p>
            <a:r>
              <a:rPr lang="en-US" altLang="zh-CN" sz="1050" b="0" u="none" dirty="0" smtClean="0">
                <a:effectLst/>
                <a:latin typeface="Adobe 宋体 Std L" panose="02020300000000000000" pitchFamily="18" charset="-122"/>
                <a:ea typeface="Adobe 宋体 Std L" panose="02020300000000000000" pitchFamily="18" charset="-122"/>
                <a:cs typeface="宋体" panose="02010600030101010101" pitchFamily="2" charset="-122"/>
              </a:rPr>
              <a:t>*</a:t>
            </a:r>
            <a:r>
              <a:rPr lang="zh-CN" altLang="zh-CN" sz="1050" b="0" u="none" dirty="0" smtClean="0">
                <a:effectLst/>
                <a:latin typeface="Adobe 宋体 Std L" panose="02020300000000000000" pitchFamily="18" charset="-122"/>
                <a:ea typeface="Adobe 宋体 Std L" panose="02020300000000000000" pitchFamily="18" charset="-122"/>
                <a:cs typeface="宋体" panose="02010600030101010101" pitchFamily="2" charset="-122"/>
              </a:rPr>
              <a:t>受控文件，请保密，严禁私自留存或外传</a:t>
            </a:r>
            <a:r>
              <a:rPr lang="en-US" altLang="zh-CN" sz="1050" b="0" u="none" dirty="0" smtClean="0">
                <a:effectLst/>
                <a:latin typeface="Adobe 宋体 Std L" panose="02020300000000000000" pitchFamily="18" charset="-122"/>
                <a:ea typeface="Adobe 宋体 Std L" panose="02020300000000000000" pitchFamily="18" charset="-122"/>
                <a:cs typeface="宋体" panose="02010600030101010101" pitchFamily="2" charset="-122"/>
              </a:rPr>
              <a:t>*</a:t>
            </a:r>
            <a:endParaRPr lang="zh-CN" altLang="en-US" sz="1050" b="0" u="none" dirty="0">
              <a:latin typeface="Adobe 宋体 Std L" panose="02020300000000000000" pitchFamily="18" charset="-122"/>
              <a:ea typeface="Adobe 宋体 Std L" panose="02020300000000000000" pitchFamily="18" charset="-122"/>
            </a:endParaRPr>
          </a:p>
        </p:txBody>
      </p:sp>
    </p:spTree>
    <p:extLst>
      <p:ext uri="{BB962C8B-B14F-4D97-AF65-F5344CB8AC3E}">
        <p14:creationId xmlns:p14="http://schemas.microsoft.com/office/powerpoint/2010/main" val="536053326"/>
      </p:ext>
    </p:extLst>
  </p:cSld>
  <p:clrMap bg1="lt1" tx1="dk1" bg2="lt2" tx2="dk2" accent1="accent1" accent2="accent2" accent3="accent3" accent4="accent4" accent5="accent5" accent6="accent6" hlink="hlink" folHlink="folHlink"/>
  <p:sldLayoutIdLst>
    <p:sldLayoutId id="2147483669" r:id="rId1"/>
    <p:sldLayoutId id="2147483654" r:id="rId2"/>
    <p:sldLayoutId id="2147483670" r:id="rId3"/>
    <p:sldLayoutId id="2147483655" r:id="rId4"/>
    <p:sldLayoutId id="2147483672" r:id="rId5"/>
    <p:sldLayoutId id="2147483673"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png"/><Relationship Id="rId3" Type="http://schemas.openxmlformats.org/officeDocument/2006/relationships/diagramLayout" Target="../diagrams/layout2.xml"/><Relationship Id="rId7" Type="http://schemas.openxmlformats.org/officeDocument/2006/relationships/image" Target="../media/image41.jpeg"/><Relationship Id="rId12" Type="http://schemas.openxmlformats.org/officeDocument/2006/relationships/image" Target="../media/image46.png"/><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11" Type="http://schemas.openxmlformats.org/officeDocument/2006/relationships/image" Target="../media/image45.jpeg"/><Relationship Id="rId5" Type="http://schemas.openxmlformats.org/officeDocument/2006/relationships/diagramColors" Target="../diagrams/colors2.xml"/><Relationship Id="rId10" Type="http://schemas.openxmlformats.org/officeDocument/2006/relationships/image" Target="../media/image44.png"/><Relationship Id="rId4" Type="http://schemas.openxmlformats.org/officeDocument/2006/relationships/diagramQuickStyle" Target="../diagrams/quickStyle2.xml"/><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jpe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60.png"/><Relationship Id="rId11" Type="http://schemas.openxmlformats.org/officeDocument/2006/relationships/image" Target="../media/image65.jpe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jpeg"/><Relationship Id="rId18" Type="http://schemas.openxmlformats.org/officeDocument/2006/relationships/image" Target="../media/image83.jpeg"/><Relationship Id="rId26" Type="http://schemas.openxmlformats.org/officeDocument/2006/relationships/image" Target="../media/image91.png"/><Relationship Id="rId3" Type="http://schemas.openxmlformats.org/officeDocument/2006/relationships/image" Target="../media/image68.emf"/><Relationship Id="rId21" Type="http://schemas.openxmlformats.org/officeDocument/2006/relationships/image" Target="../media/image86.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5" Type="http://schemas.openxmlformats.org/officeDocument/2006/relationships/image" Target="../media/image90.jpeg"/><Relationship Id="rId2" Type="http://schemas.openxmlformats.org/officeDocument/2006/relationships/notesSlide" Target="../notesSlides/notesSlide5.xml"/><Relationship Id="rId16" Type="http://schemas.openxmlformats.org/officeDocument/2006/relationships/image" Target="../media/image81.jpeg"/><Relationship Id="rId20" Type="http://schemas.openxmlformats.org/officeDocument/2006/relationships/image" Target="../media/image85.png"/><Relationship Id="rId29" Type="http://schemas.openxmlformats.org/officeDocument/2006/relationships/image" Target="../media/image94.png"/><Relationship Id="rId1" Type="http://schemas.openxmlformats.org/officeDocument/2006/relationships/slideLayout" Target="../slideLayouts/slideLayout5.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89.jpeg"/><Relationship Id="rId32" Type="http://schemas.openxmlformats.org/officeDocument/2006/relationships/image" Target="../media/image97.jpeg"/><Relationship Id="rId5" Type="http://schemas.openxmlformats.org/officeDocument/2006/relationships/image" Target="../media/image70.png"/><Relationship Id="rId15" Type="http://schemas.openxmlformats.org/officeDocument/2006/relationships/image" Target="../media/image80.jpeg"/><Relationship Id="rId23" Type="http://schemas.openxmlformats.org/officeDocument/2006/relationships/image" Target="../media/image88.jpeg"/><Relationship Id="rId28" Type="http://schemas.openxmlformats.org/officeDocument/2006/relationships/image" Target="../media/image93.png"/><Relationship Id="rId10" Type="http://schemas.openxmlformats.org/officeDocument/2006/relationships/image" Target="../media/image75.png"/><Relationship Id="rId19" Type="http://schemas.openxmlformats.org/officeDocument/2006/relationships/image" Target="../media/image84.png"/><Relationship Id="rId31" Type="http://schemas.openxmlformats.org/officeDocument/2006/relationships/image" Target="../media/image96.jpe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7.png"/><Relationship Id="rId27" Type="http://schemas.openxmlformats.org/officeDocument/2006/relationships/image" Target="../media/image92.jpeg"/><Relationship Id="rId30" Type="http://schemas.openxmlformats.org/officeDocument/2006/relationships/image" Target="../media/image95.jpeg"/></Relationships>
</file>

<file path=ppt/slides/_rels/slide1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5.png"/><Relationship Id="rId5" Type="http://schemas.openxmlformats.org/officeDocument/2006/relationships/diagramColors" Target="../diagrams/colors1.xml"/><Relationship Id="rId10" Type="http://schemas.openxmlformats.org/officeDocument/2006/relationships/image" Target="../media/image14.jpeg"/><Relationship Id="rId4" Type="http://schemas.openxmlformats.org/officeDocument/2006/relationships/diagramQuickStyle" Target="../diagrams/quickStyle1.xml"/><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 Id="rId9" Type="http://schemas.openxmlformats.org/officeDocument/2006/relationships/image" Target="../media/image24.jpe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jpg"/></Relationships>
</file>

<file path=ppt/slides/_rels/slide9.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984500"/>
            <a:ext cx="3502025" cy="411163"/>
          </a:xfrm>
          <a:prstGeom prst="rect">
            <a:avLst/>
          </a:prstGeom>
          <a:solidFill>
            <a:srgbClr val="4264A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a:solidFill>
                <a:srgbClr val="4264A8"/>
              </a:solidFill>
              <a:cs typeface="+mn-ea"/>
              <a:sym typeface="+mn-lt"/>
            </a:endParaRPr>
          </a:p>
        </p:txBody>
      </p:sp>
      <p:sp>
        <p:nvSpPr>
          <p:cNvPr id="4" name="矩形 3"/>
          <p:cNvSpPr/>
          <p:nvPr/>
        </p:nvSpPr>
        <p:spPr>
          <a:xfrm>
            <a:off x="0" y="3551238"/>
            <a:ext cx="12192000" cy="127000"/>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dirty="0">
              <a:cs typeface="+mn-ea"/>
              <a:sym typeface="+mn-lt"/>
            </a:endParaRPr>
          </a:p>
        </p:txBody>
      </p:sp>
      <p:sp>
        <p:nvSpPr>
          <p:cNvPr id="5" name="文本框 4"/>
          <p:cNvSpPr txBox="1"/>
          <p:nvPr/>
        </p:nvSpPr>
        <p:spPr>
          <a:xfrm>
            <a:off x="3473450" y="2776538"/>
            <a:ext cx="7300913" cy="708025"/>
          </a:xfrm>
          <a:prstGeom prst="rect">
            <a:avLst/>
          </a:prstGeom>
          <a:noFill/>
        </p:spPr>
        <p:txBody>
          <a:bodyPr wrap="none">
            <a:spAutoFit/>
          </a:bodyPr>
          <a:lstStyle/>
          <a:p>
            <a:pPr algn="ctr">
              <a:defRPr/>
            </a:pPr>
            <a:r>
              <a:rPr lang="zh-CN" altLang="en-US" sz="4000" b="1" spc="-300" dirty="0">
                <a:solidFill>
                  <a:schemeClr val="accent1">
                    <a:lumMod val="50000"/>
                  </a:schemeClr>
                </a:solidFill>
                <a:latin typeface="微软雅黑" panose="020B0503020204020204" pitchFamily="34" charset="-122"/>
              </a:rPr>
              <a:t>福建新大陆自动识别技术有限公司</a:t>
            </a:r>
            <a:endParaRPr lang="en-US" altLang="zh-CN" sz="4000" b="1" spc="-300" dirty="0">
              <a:solidFill>
                <a:schemeClr val="accent1">
                  <a:lumMod val="50000"/>
                </a:schemeClr>
              </a:solidFill>
              <a:latin typeface="微软雅黑" panose="020B0503020204020204" pitchFamily="34" charset="-122"/>
            </a:endParaRPr>
          </a:p>
        </p:txBody>
      </p:sp>
      <p:sp>
        <p:nvSpPr>
          <p:cNvPr id="10245" name="文本框 8"/>
          <p:cNvSpPr txBox="1">
            <a:spLocks noChangeArrowheads="1"/>
          </p:cNvSpPr>
          <p:nvPr/>
        </p:nvSpPr>
        <p:spPr bwMode="auto">
          <a:xfrm>
            <a:off x="9184207" y="3833813"/>
            <a:ext cx="2473311" cy="5078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50000"/>
              </a:lnSpc>
              <a:spcBef>
                <a:spcPct val="0"/>
              </a:spcBef>
              <a:buFontTx/>
              <a:buNone/>
            </a:pPr>
            <a:r>
              <a:rPr lang="zh-CN" altLang="en-US" sz="1800" dirty="0" smtClean="0">
                <a:solidFill>
                  <a:srgbClr val="44546B"/>
                </a:solidFill>
                <a:latin typeface="等线" panose="02010600030101010101" pitchFamily="2" charset="-122"/>
                <a:sym typeface="+mn-lt"/>
              </a:rPr>
              <a:t>时间：</a:t>
            </a:r>
            <a:r>
              <a:rPr lang="en-US" altLang="zh-CN" sz="1800" dirty="0" smtClean="0">
                <a:solidFill>
                  <a:srgbClr val="44546B"/>
                </a:solidFill>
                <a:latin typeface="等线" panose="02010600030101010101" pitchFamily="2" charset="-122"/>
                <a:sym typeface="+mn-lt"/>
              </a:rPr>
              <a:t>2021.8</a:t>
            </a:r>
            <a:endParaRPr lang="zh-CN" altLang="en-US" sz="1800" dirty="0">
              <a:solidFill>
                <a:srgbClr val="44546B"/>
              </a:solidFill>
              <a:latin typeface="等线" panose="02010600030101010101" pitchFamily="2" charset="-122"/>
              <a:sym typeface="+mn-lt"/>
            </a:endParaRPr>
          </a:p>
        </p:txBody>
      </p:sp>
      <p:sp>
        <p:nvSpPr>
          <p:cNvPr id="11" name="矩形 10"/>
          <p:cNvSpPr/>
          <p:nvPr/>
        </p:nvSpPr>
        <p:spPr>
          <a:xfrm>
            <a:off x="11095038" y="2995613"/>
            <a:ext cx="1096962" cy="400050"/>
          </a:xfrm>
          <a:prstGeom prst="rect">
            <a:avLst/>
          </a:prstGeom>
          <a:solidFill>
            <a:srgbClr val="4264A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a:solidFill>
                <a:srgbClr val="4264A8"/>
              </a:solidFill>
              <a:cs typeface="+mn-ea"/>
              <a:sym typeface="+mn-lt"/>
            </a:endParaRPr>
          </a:p>
        </p:txBody>
      </p:sp>
    </p:spTree>
    <p:extLst>
      <p:ext uri="{BB962C8B-B14F-4D97-AF65-F5344CB8AC3E}">
        <p14:creationId xmlns:p14="http://schemas.microsoft.com/office/powerpoint/2010/main" val="157168638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b="1" dirty="0" smtClean="0"/>
              <a:t>科研能力</a:t>
            </a:r>
            <a:r>
              <a:rPr lang="en-US" altLang="zh-CN" sz="4000" b="1" dirty="0" smtClean="0"/>
              <a:t>-</a:t>
            </a:r>
            <a:r>
              <a:rPr lang="zh-CN" altLang="en-US" sz="4000" b="1" dirty="0" smtClean="0"/>
              <a:t>深度定制</a:t>
            </a:r>
            <a:endParaRPr lang="zh-CN" altLang="en-US" sz="4000" b="1" dirty="0"/>
          </a:p>
        </p:txBody>
      </p:sp>
      <p:sp>
        <p:nvSpPr>
          <p:cNvPr id="3" name="灯片编号占位符 2"/>
          <p:cNvSpPr>
            <a:spLocks noGrp="1"/>
          </p:cNvSpPr>
          <p:nvPr>
            <p:ph type="sldNum" sz="quarter" idx="12"/>
          </p:nvPr>
        </p:nvSpPr>
        <p:spPr/>
        <p:txBody>
          <a:bodyPr/>
          <a:lstStyle/>
          <a:p>
            <a:fld id="{F7755A1B-FC52-483B-B683-58CCB7978464}" type="slidenum">
              <a:rPr lang="zh-CN" altLang="en-US" smtClean="0"/>
              <a:t>10</a:t>
            </a:fld>
            <a:endParaRPr lang="zh-CN" altLang="en-US"/>
          </a:p>
        </p:txBody>
      </p:sp>
      <p:sp>
        <p:nvSpPr>
          <p:cNvPr id="4" name="文本框 3"/>
          <p:cNvSpPr txBox="1"/>
          <p:nvPr/>
        </p:nvSpPr>
        <p:spPr>
          <a:xfrm>
            <a:off x="2273813" y="1359911"/>
            <a:ext cx="8135938" cy="960437"/>
          </a:xfrm>
          <a:prstGeom prst="rect">
            <a:avLst/>
          </a:prstGeom>
          <a:noFill/>
        </p:spPr>
        <p:txBody>
          <a:bodyPr>
            <a:spAutoFit/>
          </a:bodyPr>
          <a:lstStyle/>
          <a:p>
            <a:pPr indent="304800" algn="ctr">
              <a:lnSpc>
                <a:spcPct val="150000"/>
              </a:lnSpc>
              <a:spcAft>
                <a:spcPts val="0"/>
              </a:spcAft>
              <a:defRPr/>
            </a:pPr>
            <a:r>
              <a:rPr lang="zh-CN" altLang="en-US" sz="2000" b="1" dirty="0">
                <a:latin typeface="+mn-lt"/>
                <a:ea typeface="+mn-ea"/>
                <a:cs typeface="+mn-ea"/>
                <a:sym typeface="+mn-lt"/>
              </a:rPr>
              <a:t>依托强大的研发能力、多年的技术储备以及对行业应用经验的沉淀，拥有丰富的深度制定能力</a:t>
            </a:r>
            <a:endParaRPr lang="en-US" altLang="zh-CN" sz="2000" b="1" dirty="0">
              <a:latin typeface="+mn-lt"/>
              <a:ea typeface="+mn-ea"/>
              <a:cs typeface="+mn-ea"/>
              <a:sym typeface="+mn-lt"/>
            </a:endParaRPr>
          </a:p>
        </p:txBody>
      </p:sp>
      <p:sp>
        <p:nvSpPr>
          <p:cNvPr id="19" name="矩形 3"/>
          <p:cNvSpPr>
            <a:spLocks noChangeArrowheads="1"/>
          </p:cNvSpPr>
          <p:nvPr/>
        </p:nvSpPr>
        <p:spPr bwMode="auto">
          <a:xfrm>
            <a:off x="7527289" y="6415844"/>
            <a:ext cx="6096000"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sz="1600" dirty="0">
                <a:solidFill>
                  <a:srgbClr val="0D0D0D"/>
                </a:solidFill>
                <a:latin typeface="等线" panose="02010600030101010101" pitchFamily="2" charset="-122"/>
                <a:sym typeface="+mn-lt"/>
              </a:rPr>
              <a:t>互联网金融最佳条码设备供应商</a:t>
            </a:r>
          </a:p>
        </p:txBody>
      </p:sp>
      <p:graphicFrame>
        <p:nvGraphicFramePr>
          <p:cNvPr id="20" name="图示 19"/>
          <p:cNvGraphicFramePr/>
          <p:nvPr>
            <p:extLst>
              <p:ext uri="{D42A27DB-BD31-4B8C-83A1-F6EECF244321}">
                <p14:modId xmlns:p14="http://schemas.microsoft.com/office/powerpoint/2010/main" val="1609538150"/>
              </p:ext>
            </p:extLst>
          </p:nvPr>
        </p:nvGraphicFramePr>
        <p:xfrm>
          <a:off x="2030004" y="2517889"/>
          <a:ext cx="8521556" cy="4512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图片 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83697" y="2877628"/>
            <a:ext cx="1687746" cy="12289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图片 2"/>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88292" y="2948684"/>
            <a:ext cx="1633822" cy="1182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图片 1"/>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47427" y="2740646"/>
            <a:ext cx="1600200"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图片 3"/>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59222" y="2877628"/>
            <a:ext cx="1304925" cy="1304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图片 2"/>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493213" y="4960995"/>
            <a:ext cx="1257250" cy="1244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图片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186082" y="4784777"/>
            <a:ext cx="2311400" cy="1420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图片 2"/>
          <p:cNvPicPr>
            <a:picLocks noChangeAspect="1"/>
          </p:cNvPicPr>
          <p:nvPr/>
        </p:nvPicPr>
        <p:blipFill>
          <a:blip r:embed="rId13" cstate="print">
            <a:extLst>
              <a:ext uri="{28A0092B-C50C-407E-A947-70E740481C1C}">
                <a14:useLocalDpi xmlns:a14="http://schemas.microsoft.com/office/drawing/2010/main" val="0"/>
              </a:ext>
            </a:extLst>
          </a:blip>
          <a:srcRect l="24892" t="10052" r="10008" b="26060"/>
          <a:stretch>
            <a:fillRect/>
          </a:stretch>
        </p:blipFill>
        <p:spPr bwMode="auto">
          <a:xfrm>
            <a:off x="7798085" y="4995817"/>
            <a:ext cx="1625030" cy="10630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5332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b="1" dirty="0" smtClean="0"/>
              <a:t>科研能力</a:t>
            </a:r>
            <a:r>
              <a:rPr lang="en-US" altLang="zh-CN" sz="4000" b="1" dirty="0" smtClean="0"/>
              <a:t>-</a:t>
            </a:r>
            <a:r>
              <a:rPr lang="zh-CN" altLang="en-US" sz="4000" b="1" dirty="0" smtClean="0"/>
              <a:t>供应链</a:t>
            </a:r>
            <a:endParaRPr lang="zh-CN" altLang="en-US" sz="4000" b="1" dirty="0"/>
          </a:p>
        </p:txBody>
      </p:sp>
      <p:sp>
        <p:nvSpPr>
          <p:cNvPr id="3" name="灯片编号占位符 2"/>
          <p:cNvSpPr>
            <a:spLocks noGrp="1"/>
          </p:cNvSpPr>
          <p:nvPr>
            <p:ph type="sldNum" sz="quarter" idx="12"/>
          </p:nvPr>
        </p:nvSpPr>
        <p:spPr/>
        <p:txBody>
          <a:bodyPr/>
          <a:lstStyle/>
          <a:p>
            <a:fld id="{F7755A1B-FC52-483B-B683-58CCB7978464}" type="slidenum">
              <a:rPr lang="zh-CN" altLang="en-US" smtClean="0"/>
              <a:t>11</a:t>
            </a:fld>
            <a:endParaRPr lang="zh-CN" altLang="en-US"/>
          </a:p>
        </p:txBody>
      </p:sp>
      <p:sp>
        <p:nvSpPr>
          <p:cNvPr id="4" name="矩形 3"/>
          <p:cNvSpPr/>
          <p:nvPr/>
        </p:nvSpPr>
        <p:spPr bwMode="auto">
          <a:xfrm>
            <a:off x="1419225" y="1084263"/>
            <a:ext cx="10658475" cy="1431925"/>
          </a:xfrm>
          <a:prstGeom prst="rect">
            <a:avLst/>
          </a:prstGeom>
        </p:spPr>
        <p:txBody>
          <a:bodyPr>
            <a:spAutoFit/>
          </a:bodyPr>
          <a:lstStyle/>
          <a:p>
            <a:pPr fontAlgn="auto">
              <a:lnSpc>
                <a:spcPct val="150000"/>
              </a:lnSpc>
              <a:spcBef>
                <a:spcPts val="0"/>
              </a:spcBef>
              <a:spcAft>
                <a:spcPts val="0"/>
              </a:spcAft>
              <a:defRPr/>
            </a:pPr>
            <a:r>
              <a:rPr lang="zh-CN" altLang="en-US" sz="2000" b="1" dirty="0">
                <a:latin typeface="+mn-lt"/>
                <a:ea typeface="+mn-ea"/>
                <a:cs typeface="+mn-ea"/>
                <a:sym typeface="+mn-lt"/>
              </a:rPr>
              <a:t>成熟的供应链：自主生产，保障快速交付</a:t>
            </a:r>
          </a:p>
          <a:p>
            <a:pPr marL="342900" indent="-342900" fontAlgn="auto">
              <a:lnSpc>
                <a:spcPct val="150000"/>
              </a:lnSpc>
              <a:spcBef>
                <a:spcPts val="0"/>
              </a:spcBef>
              <a:spcAft>
                <a:spcPts val="0"/>
              </a:spcAft>
              <a:buFont typeface="Wingdings" panose="05000000000000000000" pitchFamily="2" charset="2"/>
              <a:buChar char="Ø"/>
              <a:defRPr/>
            </a:pPr>
            <a:r>
              <a:rPr lang="en-US" altLang="zh-CN" sz="1900" b="1" dirty="0">
                <a:latin typeface="+mn-lt"/>
                <a:ea typeface="+mn-ea"/>
                <a:cs typeface="+mn-ea"/>
                <a:sym typeface="+mn-lt"/>
              </a:rPr>
              <a:t> </a:t>
            </a:r>
            <a:r>
              <a:rPr lang="en-US" altLang="zh-CN" sz="1900" b="1" dirty="0">
                <a:solidFill>
                  <a:srgbClr val="0070C0"/>
                </a:solidFill>
                <a:latin typeface="+mn-lt"/>
                <a:ea typeface="+mn-ea"/>
                <a:cs typeface="+mn-ea"/>
                <a:sym typeface="+mn-lt"/>
              </a:rPr>
              <a:t>2000</a:t>
            </a:r>
            <a:r>
              <a:rPr lang="zh-CN" altLang="en-US" sz="1900" b="1" dirty="0">
                <a:solidFill>
                  <a:srgbClr val="0070C0"/>
                </a:solidFill>
                <a:latin typeface="+mn-lt"/>
                <a:ea typeface="+mn-ea"/>
                <a:cs typeface="+mn-ea"/>
                <a:sym typeface="+mn-lt"/>
              </a:rPr>
              <a:t>平方米</a:t>
            </a:r>
            <a:r>
              <a:rPr lang="zh-CN" altLang="en-US" sz="1900" dirty="0">
                <a:latin typeface="+mn-lt"/>
                <a:ea typeface="+mn-ea"/>
                <a:cs typeface="+mn-ea"/>
                <a:sym typeface="+mn-lt"/>
              </a:rPr>
              <a:t>的现代化厂房包括无尘车间和引擎装配线及</a:t>
            </a:r>
            <a:r>
              <a:rPr lang="en-US" altLang="zh-CN" sz="1900" b="1" dirty="0">
                <a:solidFill>
                  <a:srgbClr val="0070C0"/>
                </a:solidFill>
                <a:latin typeface="+mn-lt"/>
                <a:ea typeface="+mn-ea"/>
                <a:cs typeface="+mn-ea"/>
                <a:sym typeface="+mn-lt"/>
              </a:rPr>
              <a:t>3</a:t>
            </a:r>
            <a:r>
              <a:rPr lang="zh-CN" altLang="en-US" sz="1900" b="1" dirty="0">
                <a:solidFill>
                  <a:srgbClr val="0070C0"/>
                </a:solidFill>
                <a:latin typeface="+mn-lt"/>
                <a:ea typeface="+mn-ea"/>
                <a:cs typeface="+mn-ea"/>
                <a:sym typeface="+mn-lt"/>
              </a:rPr>
              <a:t>家</a:t>
            </a:r>
            <a:r>
              <a:rPr lang="en-US" altLang="zh-CN" sz="1900" b="1" dirty="0">
                <a:solidFill>
                  <a:srgbClr val="0070C0"/>
                </a:solidFill>
                <a:latin typeface="+mn-lt"/>
                <a:ea typeface="+mn-ea"/>
                <a:cs typeface="+mn-ea"/>
                <a:sym typeface="+mn-lt"/>
              </a:rPr>
              <a:t>10000</a:t>
            </a:r>
            <a:r>
              <a:rPr lang="zh-CN" altLang="en-US" sz="1900" b="1" dirty="0">
                <a:solidFill>
                  <a:srgbClr val="0070C0"/>
                </a:solidFill>
                <a:latin typeface="+mn-lt"/>
                <a:ea typeface="+mn-ea"/>
                <a:cs typeface="+mn-ea"/>
                <a:sym typeface="+mn-lt"/>
              </a:rPr>
              <a:t>平米</a:t>
            </a:r>
            <a:r>
              <a:rPr lang="zh-CN" altLang="zh-CN" sz="1900" dirty="0">
                <a:latin typeface="+mn-lt"/>
                <a:ea typeface="+mn-ea"/>
                <a:cs typeface="+mn-ea"/>
                <a:sym typeface="+mn-lt"/>
              </a:rPr>
              <a:t>以上的</a:t>
            </a:r>
            <a:r>
              <a:rPr lang="zh-CN" altLang="en-US" sz="1900" dirty="0">
                <a:latin typeface="+mn-lt"/>
                <a:ea typeface="+mn-ea"/>
                <a:cs typeface="+mn-ea"/>
                <a:sym typeface="+mn-lt"/>
              </a:rPr>
              <a:t>外包</a:t>
            </a:r>
            <a:r>
              <a:rPr lang="zh-CN" altLang="zh-CN" sz="1900" dirty="0">
                <a:latin typeface="+mn-lt"/>
                <a:ea typeface="+mn-ea"/>
                <a:cs typeface="+mn-ea"/>
                <a:sym typeface="+mn-lt"/>
              </a:rPr>
              <a:t>生产厂</a:t>
            </a:r>
            <a:r>
              <a:rPr lang="zh-CN" altLang="en-US" sz="1900" dirty="0">
                <a:latin typeface="+mn-lt"/>
                <a:ea typeface="+mn-ea"/>
                <a:cs typeface="+mn-ea"/>
                <a:sym typeface="+mn-lt"/>
              </a:rPr>
              <a:t>；</a:t>
            </a:r>
            <a:endParaRPr lang="en-US" altLang="zh-CN" sz="1900" dirty="0">
              <a:latin typeface="+mn-lt"/>
              <a:ea typeface="+mn-ea"/>
              <a:cs typeface="+mn-ea"/>
              <a:sym typeface="+mn-lt"/>
            </a:endParaRPr>
          </a:p>
          <a:p>
            <a:pPr marL="342900" indent="-342900" fontAlgn="auto">
              <a:lnSpc>
                <a:spcPct val="150000"/>
              </a:lnSpc>
              <a:spcBef>
                <a:spcPts val="0"/>
              </a:spcBef>
              <a:spcAft>
                <a:spcPts val="0"/>
              </a:spcAft>
              <a:buFont typeface="Wingdings" panose="05000000000000000000" pitchFamily="2" charset="2"/>
              <a:buChar char="Ø"/>
              <a:defRPr/>
            </a:pPr>
            <a:r>
              <a:rPr lang="zh-CN" altLang="en-US" sz="1900" dirty="0">
                <a:latin typeface="+mn-lt"/>
                <a:ea typeface="+mn-ea"/>
                <a:cs typeface="+mn-ea"/>
                <a:sym typeface="+mn-lt"/>
              </a:rPr>
              <a:t>年产能百万台，确保高品质快速交付；</a:t>
            </a:r>
          </a:p>
        </p:txBody>
      </p:sp>
      <p:grpSp>
        <p:nvGrpSpPr>
          <p:cNvPr id="5" name="组合 36"/>
          <p:cNvGrpSpPr>
            <a:grpSpLocks/>
          </p:cNvGrpSpPr>
          <p:nvPr/>
        </p:nvGrpSpPr>
        <p:grpSpPr bwMode="auto">
          <a:xfrm>
            <a:off x="1358900" y="2892425"/>
            <a:ext cx="5214938" cy="3416300"/>
            <a:chOff x="2857488" y="1785926"/>
            <a:chExt cx="5214974" cy="3416320"/>
          </a:xfrm>
        </p:grpSpPr>
        <p:sp>
          <p:nvSpPr>
            <p:cNvPr id="6" name="TextBox 14"/>
            <p:cNvSpPr txBox="1"/>
            <p:nvPr/>
          </p:nvSpPr>
          <p:spPr>
            <a:xfrm>
              <a:off x="2857488" y="1785926"/>
              <a:ext cx="5214974" cy="3416320"/>
            </a:xfrm>
            <a:prstGeom prst="rect">
              <a:avLst/>
            </a:prstGeom>
            <a:noFill/>
            <a:effectLst>
              <a:glow rad="228600">
                <a:schemeClr val="accent6">
                  <a:satMod val="175000"/>
                  <a:alpha val="40000"/>
                </a:schemeClr>
              </a:glow>
            </a:effectLst>
          </p:spPr>
          <p:txBody>
            <a:bodyPr>
              <a:spAutoFit/>
            </a:bodyPr>
            <a:lstStyle/>
            <a:p>
              <a:pPr>
                <a:defRPr/>
              </a:pPr>
              <a:endParaRPr lang="en-US" altLang="zh-CN" dirty="0">
                <a:latin typeface="+mn-lt"/>
                <a:ea typeface="+mn-ea"/>
                <a:cs typeface="+mn-ea"/>
                <a:sym typeface="+mn-lt"/>
              </a:endParaRPr>
            </a:p>
            <a:p>
              <a:pPr>
                <a:defRPr/>
              </a:pPr>
              <a:endParaRPr lang="en-US" altLang="zh-CN" dirty="0">
                <a:latin typeface="+mn-lt"/>
                <a:ea typeface="+mn-ea"/>
                <a:cs typeface="+mn-ea"/>
                <a:sym typeface="+mn-lt"/>
              </a:endParaRPr>
            </a:p>
            <a:p>
              <a:pPr>
                <a:defRPr/>
              </a:pPr>
              <a:endParaRPr lang="en-US" altLang="zh-CN" dirty="0">
                <a:latin typeface="+mn-lt"/>
                <a:ea typeface="+mn-ea"/>
                <a:cs typeface="+mn-ea"/>
                <a:sym typeface="+mn-lt"/>
              </a:endParaRPr>
            </a:p>
            <a:p>
              <a:pPr>
                <a:defRPr/>
              </a:pPr>
              <a:endParaRPr lang="en-US" altLang="zh-CN" dirty="0">
                <a:latin typeface="+mn-lt"/>
                <a:ea typeface="+mn-ea"/>
                <a:cs typeface="+mn-ea"/>
                <a:sym typeface="+mn-lt"/>
              </a:endParaRPr>
            </a:p>
            <a:p>
              <a:pPr>
                <a:defRPr/>
              </a:pPr>
              <a:endParaRPr lang="en-US" altLang="zh-CN" dirty="0">
                <a:latin typeface="+mn-lt"/>
                <a:ea typeface="+mn-ea"/>
                <a:cs typeface="+mn-ea"/>
                <a:sym typeface="+mn-lt"/>
              </a:endParaRPr>
            </a:p>
            <a:p>
              <a:pPr>
                <a:defRPr/>
              </a:pPr>
              <a:endParaRPr lang="en-US" altLang="zh-CN" dirty="0">
                <a:latin typeface="+mn-lt"/>
                <a:ea typeface="+mn-ea"/>
                <a:cs typeface="+mn-ea"/>
                <a:sym typeface="+mn-lt"/>
              </a:endParaRPr>
            </a:p>
            <a:p>
              <a:pPr>
                <a:defRPr/>
              </a:pPr>
              <a:endParaRPr lang="en-US" altLang="zh-CN" dirty="0">
                <a:latin typeface="+mn-lt"/>
                <a:ea typeface="+mn-ea"/>
                <a:cs typeface="+mn-ea"/>
                <a:sym typeface="+mn-lt"/>
              </a:endParaRPr>
            </a:p>
            <a:p>
              <a:pPr>
                <a:defRPr/>
              </a:pPr>
              <a:endParaRPr lang="en-US" altLang="zh-CN" dirty="0">
                <a:latin typeface="+mn-lt"/>
                <a:ea typeface="+mn-ea"/>
                <a:cs typeface="+mn-ea"/>
                <a:sym typeface="+mn-lt"/>
              </a:endParaRPr>
            </a:p>
            <a:p>
              <a:pPr>
                <a:defRPr/>
              </a:pPr>
              <a:endParaRPr lang="en-US" altLang="zh-CN" dirty="0">
                <a:latin typeface="+mn-lt"/>
                <a:ea typeface="+mn-ea"/>
                <a:cs typeface="+mn-ea"/>
                <a:sym typeface="+mn-lt"/>
              </a:endParaRPr>
            </a:p>
            <a:p>
              <a:pPr>
                <a:defRPr/>
              </a:pPr>
              <a:endParaRPr lang="en-US" altLang="zh-CN" dirty="0">
                <a:latin typeface="+mn-lt"/>
                <a:ea typeface="+mn-ea"/>
                <a:cs typeface="+mn-ea"/>
                <a:sym typeface="+mn-lt"/>
              </a:endParaRPr>
            </a:p>
            <a:p>
              <a:pPr>
                <a:defRPr/>
              </a:pPr>
              <a:endParaRPr lang="en-US" altLang="zh-CN" dirty="0">
                <a:latin typeface="+mn-lt"/>
                <a:ea typeface="+mn-ea"/>
                <a:cs typeface="+mn-ea"/>
                <a:sym typeface="+mn-lt"/>
              </a:endParaRPr>
            </a:p>
            <a:p>
              <a:pPr>
                <a:defRPr/>
              </a:pPr>
              <a:endParaRPr lang="zh-CN" altLang="en-US" dirty="0">
                <a:latin typeface="+mn-lt"/>
                <a:ea typeface="+mn-ea"/>
                <a:cs typeface="+mn-ea"/>
                <a:sym typeface="+mn-lt"/>
              </a:endParaRPr>
            </a:p>
          </p:txBody>
        </p:sp>
        <p:grpSp>
          <p:nvGrpSpPr>
            <p:cNvPr id="7" name="组合 15"/>
            <p:cNvGrpSpPr>
              <a:grpSpLocks/>
            </p:cNvGrpSpPr>
            <p:nvPr/>
          </p:nvGrpSpPr>
          <p:grpSpPr bwMode="auto">
            <a:xfrm>
              <a:off x="3286116" y="2071678"/>
              <a:ext cx="4500594" cy="3000393"/>
              <a:chOff x="1763688" y="3143248"/>
              <a:chExt cx="5101146" cy="3220407"/>
            </a:xfrm>
          </p:grpSpPr>
          <p:grpSp>
            <p:nvGrpSpPr>
              <p:cNvPr id="8" name="Group 7"/>
              <p:cNvGrpSpPr>
                <a:grpSpLocks/>
              </p:cNvGrpSpPr>
              <p:nvPr/>
            </p:nvGrpSpPr>
            <p:grpSpPr bwMode="auto">
              <a:xfrm>
                <a:off x="1763688" y="3143248"/>
                <a:ext cx="4594263" cy="1047218"/>
                <a:chOff x="624" y="1152"/>
                <a:chExt cx="2928" cy="720"/>
              </a:xfrm>
            </p:grpSpPr>
            <p:sp>
              <p:nvSpPr>
                <p:cNvPr id="14" name="Rectangle 8"/>
                <p:cNvSpPr>
                  <a:spLocks noChangeArrowheads="1"/>
                </p:cNvSpPr>
                <p:nvPr/>
              </p:nvSpPr>
              <p:spPr bwMode="gray">
                <a:xfrm rot="3419336">
                  <a:off x="624" y="1200"/>
                  <a:ext cx="672" cy="672"/>
                </a:xfrm>
                <a:prstGeom prst="rect">
                  <a:avLst/>
                </a:prstGeom>
                <a:gradFill rotWithShape="1">
                  <a:gsLst>
                    <a:gs pos="0">
                      <a:schemeClr val="hlink"/>
                    </a:gs>
                    <a:gs pos="100000">
                      <a:schemeClr val="hlink">
                        <a:gamma/>
                        <a:shade val="46275"/>
                        <a:invGamma/>
                      </a:schemeClr>
                    </a:gs>
                  </a:gsLst>
                  <a:lin ang="5400000" scaled="1"/>
                </a:gradFill>
                <a:ln w="9525">
                  <a:miter lim="800000"/>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sz="1400">
                    <a:latin typeface="+mn-lt"/>
                    <a:ea typeface="+mn-ea"/>
                    <a:cs typeface="+mn-ea"/>
                    <a:sym typeface="+mn-lt"/>
                  </a:endParaRPr>
                </a:p>
              </p:txBody>
            </p:sp>
            <p:grpSp>
              <p:nvGrpSpPr>
                <p:cNvPr id="15" name="Group 9"/>
                <p:cNvGrpSpPr>
                  <a:grpSpLocks/>
                </p:cNvGrpSpPr>
                <p:nvPr/>
              </p:nvGrpSpPr>
              <p:grpSpPr bwMode="auto">
                <a:xfrm>
                  <a:off x="1292" y="1296"/>
                  <a:ext cx="623" cy="96"/>
                  <a:chOff x="2003" y="3439"/>
                  <a:chExt cx="468" cy="244"/>
                </a:xfrm>
              </p:grpSpPr>
              <p:sp>
                <p:nvSpPr>
                  <p:cNvPr id="23" name="Oval 10"/>
                  <p:cNvSpPr>
                    <a:spLocks noChangeArrowheads="1"/>
                  </p:cNvSpPr>
                  <p:nvPr/>
                </p:nvSpPr>
                <p:spPr bwMode="gray">
                  <a:xfrm>
                    <a:off x="2003" y="3439"/>
                    <a:ext cx="79" cy="241"/>
                  </a:xfrm>
                  <a:prstGeom prst="ellipse">
                    <a:avLst/>
                  </a:prstGeom>
                  <a:gradFill rotWithShape="0">
                    <a:gsLst>
                      <a:gs pos="0">
                        <a:srgbClr val="767676"/>
                      </a:gs>
                      <a:gs pos="50000">
                        <a:srgbClr val="FFFFFF"/>
                      </a:gs>
                      <a:gs pos="100000">
                        <a:srgbClr val="767676"/>
                      </a:gs>
                    </a:gsLst>
                    <a:lin ang="5400000" scaled="1"/>
                  </a:gradFill>
                  <a:ln>
                    <a:noFill/>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defRPr/>
                    </a:pPr>
                    <a:endParaRPr lang="zh-CN" altLang="en-US" sz="1400">
                      <a:latin typeface="+mn-lt"/>
                      <a:ea typeface="+mn-ea"/>
                      <a:cs typeface="+mn-ea"/>
                      <a:sym typeface="+mn-lt"/>
                    </a:endParaRPr>
                  </a:p>
                </p:txBody>
              </p:sp>
              <p:sp>
                <p:nvSpPr>
                  <p:cNvPr id="24" name="Rectangle 11"/>
                  <p:cNvSpPr>
                    <a:spLocks noChangeArrowheads="1"/>
                  </p:cNvSpPr>
                  <p:nvPr/>
                </p:nvSpPr>
                <p:spPr bwMode="gray">
                  <a:xfrm>
                    <a:off x="2046" y="3442"/>
                    <a:ext cx="389" cy="241"/>
                  </a:xfrm>
                  <a:prstGeom prst="rect">
                    <a:avLst/>
                  </a:prstGeom>
                  <a:gradFill rotWithShape="0">
                    <a:gsLst>
                      <a:gs pos="0">
                        <a:srgbClr val="767676"/>
                      </a:gs>
                      <a:gs pos="50000">
                        <a:srgbClr val="FFFFFF"/>
                      </a:gs>
                      <a:gs pos="100000">
                        <a:srgbClr val="767676"/>
                      </a:gs>
                    </a:gsLst>
                    <a:lin ang="5400000" scaled="1"/>
                  </a:gradFill>
                  <a:ln>
                    <a:noFill/>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defRPr/>
                    </a:pPr>
                    <a:endParaRPr lang="zh-CN" altLang="en-US" sz="1400">
                      <a:latin typeface="+mn-lt"/>
                      <a:ea typeface="+mn-ea"/>
                      <a:cs typeface="+mn-ea"/>
                      <a:sym typeface="+mn-lt"/>
                    </a:endParaRPr>
                  </a:p>
                </p:txBody>
              </p:sp>
              <p:sp>
                <p:nvSpPr>
                  <p:cNvPr id="25" name="Oval 12"/>
                  <p:cNvSpPr>
                    <a:spLocks noChangeArrowheads="1"/>
                  </p:cNvSpPr>
                  <p:nvPr/>
                </p:nvSpPr>
                <p:spPr bwMode="gray">
                  <a:xfrm>
                    <a:off x="2400" y="3442"/>
                    <a:ext cx="72"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ln>
                  <a:effectLst/>
                </p:spPr>
                <p:txBody>
                  <a:bodyPr wrap="none" anchor="ctr"/>
                  <a:lstStyle/>
                  <a:p>
                    <a:pPr>
                      <a:defRPr/>
                    </a:pPr>
                    <a:endParaRPr lang="zh-CN" altLang="en-US" sz="1400">
                      <a:latin typeface="+mn-lt"/>
                      <a:ea typeface="+mn-ea"/>
                      <a:cs typeface="+mn-ea"/>
                      <a:sym typeface="+mn-lt"/>
                    </a:endParaRPr>
                  </a:p>
                </p:txBody>
              </p:sp>
              <p:sp>
                <p:nvSpPr>
                  <p:cNvPr id="26" name="Oval 13"/>
                  <p:cNvSpPr>
                    <a:spLocks noChangeArrowheads="1"/>
                  </p:cNvSpPr>
                  <p:nvPr/>
                </p:nvSpPr>
                <p:spPr bwMode="gray">
                  <a:xfrm>
                    <a:off x="2438" y="3520"/>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ln>
                  <a:effectLst/>
                </p:spPr>
                <p:txBody>
                  <a:bodyPr wrap="none" anchor="ctr"/>
                  <a:lstStyle/>
                  <a:p>
                    <a:pPr>
                      <a:defRPr/>
                    </a:pPr>
                    <a:endParaRPr lang="zh-CN" altLang="en-US" sz="1400">
                      <a:latin typeface="+mn-lt"/>
                      <a:ea typeface="+mn-ea"/>
                      <a:cs typeface="+mn-ea"/>
                      <a:sym typeface="+mn-lt"/>
                    </a:endParaRPr>
                  </a:p>
                </p:txBody>
              </p:sp>
            </p:grpSp>
            <p:sp>
              <p:nvSpPr>
                <p:cNvPr id="16" name="Rectangle 14"/>
                <p:cNvSpPr>
                  <a:spLocks noChangeArrowheads="1"/>
                </p:cNvSpPr>
                <p:nvPr/>
              </p:nvSpPr>
              <p:spPr bwMode="gray">
                <a:xfrm rot="3419336">
                  <a:off x="1775" y="1152"/>
                  <a:ext cx="672" cy="672"/>
                </a:xfrm>
                <a:prstGeom prst="rect">
                  <a:avLst/>
                </a:prstGeom>
                <a:solidFill>
                  <a:schemeClr val="tx2"/>
                </a:soli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tx2"/>
                  </a:extrusionClr>
                  <a:contourClr>
                    <a:schemeClr val="tx2"/>
                  </a:contourClr>
                </a:sp3d>
              </p:spPr>
              <p:txBody>
                <a:bodyPr wrap="none" anchor="ctr">
                  <a:flatTx/>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defRPr/>
                  </a:pPr>
                  <a:endParaRPr lang="zh-CN" altLang="en-US" sz="1400">
                    <a:latin typeface="+mn-lt"/>
                    <a:ea typeface="+mn-ea"/>
                    <a:cs typeface="+mn-ea"/>
                    <a:sym typeface="+mn-lt"/>
                  </a:endParaRPr>
                </a:p>
              </p:txBody>
            </p:sp>
            <p:grpSp>
              <p:nvGrpSpPr>
                <p:cNvPr id="17" name="Group 15"/>
                <p:cNvGrpSpPr>
                  <a:grpSpLocks/>
                </p:cNvGrpSpPr>
                <p:nvPr/>
              </p:nvGrpSpPr>
              <p:grpSpPr bwMode="auto">
                <a:xfrm>
                  <a:off x="2444" y="1296"/>
                  <a:ext cx="623" cy="96"/>
                  <a:chOff x="2003" y="3439"/>
                  <a:chExt cx="468" cy="244"/>
                </a:xfrm>
              </p:grpSpPr>
              <p:sp>
                <p:nvSpPr>
                  <p:cNvPr id="19" name="Oval 16"/>
                  <p:cNvSpPr>
                    <a:spLocks noChangeArrowheads="1"/>
                  </p:cNvSpPr>
                  <p:nvPr/>
                </p:nvSpPr>
                <p:spPr bwMode="gray">
                  <a:xfrm>
                    <a:off x="2003" y="3439"/>
                    <a:ext cx="79" cy="241"/>
                  </a:xfrm>
                  <a:prstGeom prst="ellipse">
                    <a:avLst/>
                  </a:prstGeom>
                  <a:gradFill rotWithShape="0">
                    <a:gsLst>
                      <a:gs pos="0">
                        <a:srgbClr val="767676"/>
                      </a:gs>
                      <a:gs pos="50000">
                        <a:srgbClr val="FFFFFF"/>
                      </a:gs>
                      <a:gs pos="100000">
                        <a:srgbClr val="767676"/>
                      </a:gs>
                    </a:gsLst>
                    <a:lin ang="5400000" scaled="1"/>
                  </a:gradFill>
                  <a:ln>
                    <a:noFill/>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defRPr/>
                    </a:pPr>
                    <a:endParaRPr lang="zh-CN" altLang="en-US" sz="1400">
                      <a:latin typeface="+mn-lt"/>
                      <a:ea typeface="+mn-ea"/>
                      <a:cs typeface="+mn-ea"/>
                      <a:sym typeface="+mn-lt"/>
                    </a:endParaRPr>
                  </a:p>
                </p:txBody>
              </p:sp>
              <p:sp>
                <p:nvSpPr>
                  <p:cNvPr id="20" name="Rectangle 17"/>
                  <p:cNvSpPr>
                    <a:spLocks noChangeArrowheads="1"/>
                  </p:cNvSpPr>
                  <p:nvPr/>
                </p:nvSpPr>
                <p:spPr bwMode="gray">
                  <a:xfrm>
                    <a:off x="2048" y="3442"/>
                    <a:ext cx="388" cy="241"/>
                  </a:xfrm>
                  <a:prstGeom prst="rect">
                    <a:avLst/>
                  </a:prstGeom>
                  <a:gradFill rotWithShape="0">
                    <a:gsLst>
                      <a:gs pos="0">
                        <a:srgbClr val="767676"/>
                      </a:gs>
                      <a:gs pos="50000">
                        <a:srgbClr val="FFFFFF"/>
                      </a:gs>
                      <a:gs pos="100000">
                        <a:srgbClr val="767676"/>
                      </a:gs>
                    </a:gsLst>
                    <a:lin ang="5400000" scaled="1"/>
                  </a:gradFill>
                  <a:ln>
                    <a:noFill/>
                  </a:ln>
                </p:spPr>
                <p:txBody>
                  <a:bodyPr wrap="none"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defRPr/>
                    </a:pPr>
                    <a:endParaRPr lang="zh-CN" altLang="en-US" sz="1400">
                      <a:latin typeface="+mn-lt"/>
                      <a:ea typeface="+mn-ea"/>
                      <a:cs typeface="+mn-ea"/>
                      <a:sym typeface="+mn-lt"/>
                    </a:endParaRPr>
                  </a:p>
                </p:txBody>
              </p:sp>
              <p:sp>
                <p:nvSpPr>
                  <p:cNvPr id="21" name="Oval 18"/>
                  <p:cNvSpPr>
                    <a:spLocks noChangeArrowheads="1"/>
                  </p:cNvSpPr>
                  <p:nvPr/>
                </p:nvSpPr>
                <p:spPr bwMode="gray">
                  <a:xfrm>
                    <a:off x="2400" y="3442"/>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ln>
                  <a:effectLst/>
                </p:spPr>
                <p:txBody>
                  <a:bodyPr wrap="none" anchor="ctr"/>
                  <a:lstStyle/>
                  <a:p>
                    <a:pPr>
                      <a:defRPr/>
                    </a:pPr>
                    <a:endParaRPr lang="zh-CN" altLang="en-US" sz="1400">
                      <a:latin typeface="+mn-lt"/>
                      <a:ea typeface="+mn-ea"/>
                      <a:cs typeface="+mn-ea"/>
                      <a:sym typeface="+mn-lt"/>
                    </a:endParaRPr>
                  </a:p>
                </p:txBody>
              </p:sp>
              <p:sp>
                <p:nvSpPr>
                  <p:cNvPr id="22" name="Oval 19"/>
                  <p:cNvSpPr>
                    <a:spLocks noChangeArrowheads="1"/>
                  </p:cNvSpPr>
                  <p:nvPr/>
                </p:nvSpPr>
                <p:spPr bwMode="gray">
                  <a:xfrm>
                    <a:off x="2438" y="3520"/>
                    <a:ext cx="20" cy="68"/>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ln>
                  <a:effectLst/>
                </p:spPr>
                <p:txBody>
                  <a:bodyPr wrap="none" anchor="ctr"/>
                  <a:lstStyle/>
                  <a:p>
                    <a:pPr>
                      <a:defRPr/>
                    </a:pPr>
                    <a:endParaRPr lang="zh-CN" altLang="en-US" sz="1400">
                      <a:latin typeface="+mn-lt"/>
                      <a:ea typeface="+mn-ea"/>
                      <a:cs typeface="+mn-ea"/>
                      <a:sym typeface="+mn-lt"/>
                    </a:endParaRPr>
                  </a:p>
                </p:txBody>
              </p:sp>
            </p:grpSp>
            <p:sp>
              <p:nvSpPr>
                <p:cNvPr id="18" name="Rectangle 20"/>
                <p:cNvSpPr>
                  <a:spLocks noChangeArrowheads="1"/>
                </p:cNvSpPr>
                <p:nvPr/>
              </p:nvSpPr>
              <p:spPr bwMode="gray">
                <a:xfrm rot="3419336">
                  <a:off x="2876" y="1152"/>
                  <a:ext cx="672" cy="672"/>
                </a:xfrm>
                <a:prstGeom prst="rect">
                  <a:avLst/>
                </a:prstGeom>
                <a:gradFill rotWithShape="1">
                  <a:gsLst>
                    <a:gs pos="0">
                      <a:schemeClr val="hlink"/>
                    </a:gs>
                    <a:gs pos="100000">
                      <a:schemeClr val="hlink">
                        <a:gamma/>
                        <a:shade val="46275"/>
                        <a:invGamma/>
                      </a:schemeClr>
                    </a:gs>
                  </a:gsLst>
                  <a:lin ang="5400000" scaled="1"/>
                </a:gradFill>
                <a:ln w="9525">
                  <a:miter lim="800000"/>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sz="1400">
                    <a:latin typeface="+mn-lt"/>
                    <a:ea typeface="+mn-ea"/>
                    <a:cs typeface="+mn-ea"/>
                    <a:sym typeface="+mn-lt"/>
                  </a:endParaRPr>
                </a:p>
              </p:txBody>
            </p:sp>
          </p:grpSp>
          <p:sp>
            <p:nvSpPr>
              <p:cNvPr id="9" name="Rectangle 27"/>
              <p:cNvSpPr>
                <a:spLocks noChangeArrowheads="1"/>
              </p:cNvSpPr>
              <p:nvPr/>
            </p:nvSpPr>
            <p:spPr bwMode="gray">
              <a:xfrm>
                <a:off x="1857254" y="3429506"/>
                <a:ext cx="1300928" cy="296482"/>
              </a:xfrm>
              <a:prstGeom prst="rect">
                <a:avLst/>
              </a:prstGeom>
              <a:noFill/>
              <a:ln>
                <a:noFill/>
              </a:ln>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defRPr/>
                </a:pPr>
                <a:r>
                  <a:rPr lang="en-US" altLang="zh-CN" sz="1200">
                    <a:solidFill>
                      <a:schemeClr val="bg1"/>
                    </a:solidFill>
                    <a:latin typeface="+mn-lt"/>
                    <a:ea typeface="+mn-ea"/>
                    <a:cs typeface="+mn-ea"/>
                    <a:sym typeface="+mn-lt"/>
                  </a:rPr>
                  <a:t>ISO20000</a:t>
                </a:r>
              </a:p>
            </p:txBody>
          </p:sp>
          <p:sp>
            <p:nvSpPr>
              <p:cNvPr id="10" name="Rectangle 28"/>
              <p:cNvSpPr>
                <a:spLocks noChangeArrowheads="1"/>
              </p:cNvSpPr>
              <p:nvPr/>
            </p:nvSpPr>
            <p:spPr bwMode="gray">
              <a:xfrm>
                <a:off x="3644005" y="3429506"/>
                <a:ext cx="1092202" cy="296482"/>
              </a:xfrm>
              <a:prstGeom prst="rect">
                <a:avLst/>
              </a:prstGeom>
              <a:noFill/>
              <a:ln>
                <a:noFill/>
              </a:ln>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defRPr/>
                </a:pPr>
                <a:r>
                  <a:rPr lang="en-US" altLang="zh-CN" sz="1200" dirty="0">
                    <a:solidFill>
                      <a:schemeClr val="bg1"/>
                    </a:solidFill>
                    <a:latin typeface="+mn-lt"/>
                    <a:ea typeface="+mn-ea"/>
                    <a:cs typeface="+mn-ea"/>
                    <a:sym typeface="+mn-lt"/>
                  </a:rPr>
                  <a:t>ISO9001</a:t>
                </a:r>
              </a:p>
            </p:txBody>
          </p:sp>
          <p:sp>
            <p:nvSpPr>
              <p:cNvPr id="11" name="Rectangle 29"/>
              <p:cNvSpPr>
                <a:spLocks noChangeArrowheads="1"/>
              </p:cNvSpPr>
              <p:nvPr/>
            </p:nvSpPr>
            <p:spPr bwMode="gray">
              <a:xfrm>
                <a:off x="5405564" y="3419283"/>
                <a:ext cx="1342312" cy="298186"/>
              </a:xfrm>
              <a:prstGeom prst="rect">
                <a:avLst/>
              </a:prstGeom>
              <a:noFill/>
              <a:ln>
                <a:noFill/>
              </a:ln>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defRPr/>
                </a:pPr>
                <a:r>
                  <a:rPr lang="en-US" altLang="zh-CN" sz="1200" dirty="0">
                    <a:solidFill>
                      <a:schemeClr val="bg1"/>
                    </a:solidFill>
                    <a:latin typeface="+mn-lt"/>
                    <a:ea typeface="+mn-ea"/>
                    <a:cs typeface="+mn-ea"/>
                    <a:sym typeface="+mn-lt"/>
                  </a:rPr>
                  <a:t>ISO14000</a:t>
                </a:r>
              </a:p>
            </p:txBody>
          </p:sp>
          <p:pic>
            <p:nvPicPr>
              <p:cNvPr id="12" name="Picture 2" descr="E:\资料库\公司资质&amp;产品认证&amp;专利&amp;商标\01-公司资格文件\01-ISO9001&amp;14001证书\ISO14001（中文20131102前有效）.jpg"/>
              <p:cNvPicPr>
                <a:picLocks noChangeAspect="1" noChangeArrowheads="1"/>
              </p:cNvPicPr>
              <p:nvPr/>
            </p:nvPicPr>
            <p:blipFill>
              <a:blip r:embed="rId3"/>
              <a:srcRect/>
              <a:stretch>
                <a:fillRect/>
              </a:stretch>
            </p:blipFill>
            <p:spPr bwMode="auto">
              <a:xfrm>
                <a:off x="5428956" y="4358143"/>
                <a:ext cx="1435878" cy="2005512"/>
              </a:xfrm>
              <a:prstGeom prst="rect">
                <a:avLst/>
              </a:prstGeom>
              <a:noFill/>
              <a:ln>
                <a:solidFill>
                  <a:schemeClr val="accent5">
                    <a:lumMod val="50000"/>
                  </a:schemeClr>
                </a:solidFill>
              </a:ln>
            </p:spPr>
          </p:pic>
          <p:pic>
            <p:nvPicPr>
              <p:cNvPr id="13" name="Picture 1" descr="d:\file\Desktop\ISO20000中文.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1118" y="4357694"/>
                <a:ext cx="1402877" cy="1975505"/>
              </a:xfrm>
              <a:prstGeom prst="rect">
                <a:avLst/>
              </a:prstGeom>
              <a:noFill/>
              <a:ln w="952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pic>
        </p:grpSp>
      </p:grpSp>
      <p:grpSp>
        <p:nvGrpSpPr>
          <p:cNvPr id="27" name="组合 29"/>
          <p:cNvGrpSpPr>
            <a:grpSpLocks/>
          </p:cNvGrpSpPr>
          <p:nvPr/>
        </p:nvGrpSpPr>
        <p:grpSpPr bwMode="auto">
          <a:xfrm>
            <a:off x="8128000" y="4589463"/>
            <a:ext cx="2682875" cy="2227262"/>
            <a:chOff x="8820397" y="4221584"/>
            <a:chExt cx="2682329" cy="2227234"/>
          </a:xfrm>
        </p:grpSpPr>
        <p:pic>
          <p:nvPicPr>
            <p:cNvPr id="28" name="图片 27"/>
            <p:cNvPicPr>
              <a:picLocks noChangeAspect="1"/>
            </p:cNvPicPr>
            <p:nvPr/>
          </p:nvPicPr>
          <p:blipFill rotWithShape="1">
            <a:blip r:embed="rId5"/>
            <a:srcRect r="1000"/>
            <a:stretch/>
          </p:blipFill>
          <p:spPr>
            <a:xfrm>
              <a:off x="8820397" y="4221584"/>
              <a:ext cx="2527287" cy="18797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9" name="TextBox 13"/>
            <p:cNvSpPr txBox="1">
              <a:spLocks noChangeArrowheads="1"/>
            </p:cNvSpPr>
            <p:nvPr/>
          </p:nvSpPr>
          <p:spPr bwMode="auto">
            <a:xfrm>
              <a:off x="9320358" y="6140847"/>
              <a:ext cx="2182368" cy="307971"/>
            </a:xfrm>
            <a:prstGeom prst="rect">
              <a:avLst/>
            </a:prstGeom>
            <a:noFill/>
            <a:ln w="9525">
              <a:noFill/>
              <a:miter lim="800000"/>
            </a:ln>
          </p:spPr>
          <p:txBody>
            <a:bodyPr>
              <a:spAutoFit/>
            </a:bodyPr>
            <a:lstStyle/>
            <a:p>
              <a:pPr>
                <a:defRPr/>
              </a:pPr>
              <a:r>
                <a:rPr lang="zh-CN" altLang="en-US" sz="1400" dirty="0">
                  <a:solidFill>
                    <a:schemeClr val="tx1">
                      <a:lumMod val="65000"/>
                      <a:lumOff val="35000"/>
                    </a:schemeClr>
                  </a:solidFill>
                  <a:latin typeface="+mn-lt"/>
                  <a:ea typeface="+mn-ea"/>
                  <a:cs typeface="+mn-ea"/>
                  <a:sym typeface="+mn-lt"/>
                </a:rPr>
                <a:t>自动调镜头工作室</a:t>
              </a:r>
            </a:p>
          </p:txBody>
        </p:sp>
      </p:grpSp>
      <p:sp>
        <p:nvSpPr>
          <p:cNvPr id="30" name="TextBox 13"/>
          <p:cNvSpPr txBox="1">
            <a:spLocks noChangeArrowheads="1"/>
          </p:cNvSpPr>
          <p:nvPr/>
        </p:nvSpPr>
        <p:spPr bwMode="auto">
          <a:xfrm>
            <a:off x="8628063" y="4016375"/>
            <a:ext cx="2181225" cy="307975"/>
          </a:xfrm>
          <a:prstGeom prst="rect">
            <a:avLst/>
          </a:prstGeom>
          <a:noFill/>
          <a:ln w="9525">
            <a:noFill/>
            <a:miter lim="800000"/>
          </a:ln>
        </p:spPr>
        <p:txBody>
          <a:bodyPr>
            <a:spAutoFit/>
          </a:bodyPr>
          <a:lstStyle/>
          <a:p>
            <a:pPr>
              <a:defRPr/>
            </a:pPr>
            <a:r>
              <a:rPr lang="en-US" altLang="zh-CN" sz="1400" dirty="0">
                <a:solidFill>
                  <a:schemeClr val="tx1">
                    <a:lumMod val="65000"/>
                    <a:lumOff val="35000"/>
                  </a:schemeClr>
                </a:solidFill>
                <a:latin typeface="+mn-lt"/>
                <a:ea typeface="+mn-ea"/>
                <a:cs typeface="+mn-ea"/>
                <a:sym typeface="+mn-lt"/>
              </a:rPr>
              <a:t>SMT</a:t>
            </a:r>
            <a:r>
              <a:rPr lang="zh-CN" altLang="en-US" sz="1400" dirty="0">
                <a:solidFill>
                  <a:schemeClr val="tx1">
                    <a:lumMod val="65000"/>
                    <a:lumOff val="35000"/>
                  </a:schemeClr>
                </a:solidFill>
                <a:latin typeface="+mn-lt"/>
                <a:ea typeface="+mn-ea"/>
                <a:cs typeface="+mn-ea"/>
                <a:sym typeface="+mn-lt"/>
              </a:rPr>
              <a:t>贴片生产线</a:t>
            </a:r>
          </a:p>
        </p:txBody>
      </p:sp>
      <p:pic>
        <p:nvPicPr>
          <p:cNvPr id="31" name="图片 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04163" y="2528888"/>
            <a:ext cx="2841625" cy="14684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2" name="图片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13125" y="4310063"/>
            <a:ext cx="1295400" cy="1838325"/>
          </a:xfrm>
          <a:prstGeom prst="rect">
            <a:avLst/>
          </a:prstGeom>
          <a:noFill/>
          <a:ln w="9525">
            <a:solidFill>
              <a:srgbClr val="004EA2"/>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6884514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2309" y="79087"/>
            <a:ext cx="10642600" cy="1325563"/>
          </a:xfrm>
        </p:spPr>
        <p:txBody>
          <a:bodyPr>
            <a:normAutofit/>
          </a:bodyPr>
          <a:lstStyle/>
          <a:p>
            <a:r>
              <a:rPr lang="zh-CN" altLang="en-US" sz="4000" b="1" dirty="0" smtClean="0"/>
              <a:t>科研成果</a:t>
            </a:r>
            <a:r>
              <a:rPr lang="en-US" altLang="zh-CN" sz="4000" b="1" dirty="0" smtClean="0"/>
              <a:t>-</a:t>
            </a:r>
            <a:r>
              <a:rPr lang="zh-CN" altLang="en-US" sz="4000" b="1" dirty="0" smtClean="0"/>
              <a:t>知识产权</a:t>
            </a:r>
            <a:endParaRPr lang="zh-CN" altLang="en-US" sz="4000" b="1" dirty="0"/>
          </a:p>
        </p:txBody>
      </p:sp>
      <p:sp>
        <p:nvSpPr>
          <p:cNvPr id="3" name="灯片编号占位符 2"/>
          <p:cNvSpPr>
            <a:spLocks noGrp="1"/>
          </p:cNvSpPr>
          <p:nvPr>
            <p:ph type="sldNum" sz="quarter" idx="12"/>
          </p:nvPr>
        </p:nvSpPr>
        <p:spPr/>
        <p:txBody>
          <a:bodyPr/>
          <a:lstStyle/>
          <a:p>
            <a:fld id="{F7755A1B-FC52-483B-B683-58CCB7978464}" type="slidenum">
              <a:rPr lang="zh-CN" altLang="en-US" smtClean="0"/>
              <a:t>12</a:t>
            </a:fld>
            <a:endParaRPr lang="zh-CN" altLang="en-US"/>
          </a:p>
        </p:txBody>
      </p:sp>
      <p:sp>
        <p:nvSpPr>
          <p:cNvPr id="4" name="矩形 3"/>
          <p:cNvSpPr>
            <a:spLocks noChangeArrowheads="1"/>
          </p:cNvSpPr>
          <p:nvPr/>
        </p:nvSpPr>
        <p:spPr bwMode="auto">
          <a:xfrm>
            <a:off x="1372347" y="2319902"/>
            <a:ext cx="4398569" cy="2862221"/>
          </a:xfrm>
          <a:prstGeom prst="rect">
            <a:avLst/>
          </a:prstGeom>
          <a:noFill/>
          <a:ln>
            <a:noFill/>
          </a:ln>
        </p:spPr>
        <p:txBody>
          <a:bodyPr wrap="square" lIns="91341" tIns="45670" rIns="91341" bIns="4567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defRPr/>
            </a:pPr>
            <a:r>
              <a:rPr lang="zh-CN" altLang="en-US" sz="2000" b="1" dirty="0">
                <a:latin typeface="+mn-lt"/>
                <a:ea typeface="+mn-ea"/>
                <a:cs typeface="+mn-ea"/>
                <a:sym typeface="+mn-lt"/>
              </a:rPr>
              <a:t>拥有授权专利</a:t>
            </a:r>
            <a:r>
              <a:rPr lang="en-US" altLang="zh-CN" sz="2000" b="1" dirty="0">
                <a:latin typeface="+mn-lt"/>
                <a:ea typeface="+mn-ea"/>
                <a:cs typeface="+mn-ea"/>
                <a:sym typeface="+mn-lt"/>
              </a:rPr>
              <a:t>69</a:t>
            </a:r>
            <a:r>
              <a:rPr lang="zh-CN" altLang="en-US" sz="2000" b="1" dirty="0" smtClean="0">
                <a:latin typeface="+mn-lt"/>
                <a:ea typeface="+mn-ea"/>
                <a:cs typeface="+mn-ea"/>
                <a:sym typeface="+mn-lt"/>
              </a:rPr>
              <a:t>项</a:t>
            </a:r>
            <a:endParaRPr lang="en-US" altLang="zh-CN" sz="2000" b="1" dirty="0" smtClean="0">
              <a:latin typeface="+mn-lt"/>
              <a:ea typeface="+mn-ea"/>
              <a:cs typeface="+mn-ea"/>
              <a:sym typeface="+mn-lt"/>
            </a:endParaRPr>
          </a:p>
          <a:p>
            <a:pPr eaLnBrk="1" hangingPunct="1">
              <a:lnSpc>
                <a:spcPct val="150000"/>
              </a:lnSpc>
              <a:spcBef>
                <a:spcPct val="0"/>
              </a:spcBef>
              <a:buFontTx/>
              <a:buNone/>
              <a:defRPr/>
            </a:pPr>
            <a:r>
              <a:rPr lang="zh-CN" altLang="en-US" sz="2000" b="1" dirty="0" smtClean="0">
                <a:latin typeface="+mn-lt"/>
                <a:ea typeface="+mn-ea"/>
                <a:cs typeface="+mn-ea"/>
                <a:sym typeface="+mn-lt"/>
              </a:rPr>
              <a:t>其中</a:t>
            </a:r>
            <a:r>
              <a:rPr lang="zh-CN" altLang="en-US" sz="2000" b="1" dirty="0">
                <a:latin typeface="+mn-lt"/>
                <a:ea typeface="+mn-ea"/>
                <a:cs typeface="+mn-ea"/>
                <a:sym typeface="+mn-lt"/>
              </a:rPr>
              <a:t>发明</a:t>
            </a:r>
            <a:r>
              <a:rPr lang="en-US" altLang="zh-CN" sz="2000" b="1" dirty="0">
                <a:latin typeface="+mn-lt"/>
                <a:ea typeface="+mn-ea"/>
                <a:cs typeface="+mn-ea"/>
                <a:sym typeface="+mn-lt"/>
              </a:rPr>
              <a:t>17</a:t>
            </a:r>
            <a:r>
              <a:rPr lang="zh-CN" altLang="en-US" sz="2000" b="1" dirty="0">
                <a:latin typeface="+mn-lt"/>
                <a:ea typeface="+mn-ea"/>
                <a:cs typeface="+mn-ea"/>
                <a:sym typeface="+mn-lt"/>
              </a:rPr>
              <a:t>项（</a:t>
            </a:r>
            <a:r>
              <a:rPr lang="zh-CN" altLang="en-US" sz="2000" b="1" dirty="0">
                <a:solidFill>
                  <a:srgbClr val="1A7EC6"/>
                </a:solidFill>
                <a:latin typeface="+mn-lt"/>
                <a:ea typeface="+mn-ea"/>
                <a:cs typeface="+mn-ea"/>
                <a:sym typeface="+mn-lt"/>
              </a:rPr>
              <a:t>美国发明</a:t>
            </a:r>
            <a:r>
              <a:rPr lang="en-US" altLang="zh-CN" sz="2000" b="1" dirty="0">
                <a:latin typeface="+mn-lt"/>
                <a:ea typeface="+mn-ea"/>
                <a:cs typeface="+mn-ea"/>
                <a:sym typeface="+mn-lt"/>
              </a:rPr>
              <a:t>1</a:t>
            </a:r>
            <a:r>
              <a:rPr lang="zh-CN" altLang="en-US" sz="2000" b="1" dirty="0">
                <a:latin typeface="+mn-lt"/>
                <a:ea typeface="+mn-ea"/>
                <a:cs typeface="+mn-ea"/>
                <a:sym typeface="+mn-lt"/>
              </a:rPr>
              <a:t>项</a:t>
            </a:r>
            <a:r>
              <a:rPr lang="zh-CN" altLang="en-US" sz="2000" b="1" dirty="0" smtClean="0">
                <a:latin typeface="+mn-lt"/>
                <a:ea typeface="+mn-ea"/>
                <a:cs typeface="+mn-ea"/>
                <a:sym typeface="+mn-lt"/>
              </a:rPr>
              <a:t>）</a:t>
            </a:r>
            <a:endParaRPr lang="en-US" altLang="zh-CN" sz="2000" b="1" dirty="0" smtClean="0">
              <a:latin typeface="+mn-lt"/>
              <a:ea typeface="+mn-ea"/>
              <a:cs typeface="+mn-ea"/>
              <a:sym typeface="+mn-lt"/>
            </a:endParaRPr>
          </a:p>
          <a:p>
            <a:pPr eaLnBrk="1" hangingPunct="1">
              <a:lnSpc>
                <a:spcPct val="150000"/>
              </a:lnSpc>
              <a:spcBef>
                <a:spcPct val="0"/>
              </a:spcBef>
              <a:buFontTx/>
              <a:buNone/>
              <a:defRPr/>
            </a:pPr>
            <a:r>
              <a:rPr lang="zh-CN" altLang="en-US" sz="2000" b="1" dirty="0" smtClean="0">
                <a:latin typeface="+mn-lt"/>
                <a:ea typeface="+mn-ea"/>
                <a:cs typeface="+mn-ea"/>
                <a:sym typeface="+mn-lt"/>
              </a:rPr>
              <a:t>新型</a:t>
            </a:r>
            <a:r>
              <a:rPr lang="en-US" altLang="zh-CN" sz="2000" b="1" dirty="0">
                <a:latin typeface="+mn-lt"/>
                <a:ea typeface="+mn-ea"/>
                <a:cs typeface="+mn-ea"/>
                <a:sym typeface="+mn-lt"/>
              </a:rPr>
              <a:t>38</a:t>
            </a:r>
            <a:r>
              <a:rPr lang="zh-CN" altLang="en-US" sz="2000" b="1" dirty="0" smtClean="0">
                <a:latin typeface="+mn-lt"/>
                <a:ea typeface="+mn-ea"/>
                <a:cs typeface="+mn-ea"/>
                <a:sym typeface="+mn-lt"/>
              </a:rPr>
              <a:t>项</a:t>
            </a:r>
            <a:endParaRPr lang="en-US" altLang="zh-CN" sz="2000" b="1" dirty="0" smtClean="0">
              <a:latin typeface="+mn-lt"/>
              <a:ea typeface="+mn-ea"/>
              <a:cs typeface="+mn-ea"/>
              <a:sym typeface="+mn-lt"/>
            </a:endParaRPr>
          </a:p>
          <a:p>
            <a:pPr eaLnBrk="1" hangingPunct="1">
              <a:lnSpc>
                <a:spcPct val="150000"/>
              </a:lnSpc>
              <a:spcBef>
                <a:spcPct val="0"/>
              </a:spcBef>
              <a:buFontTx/>
              <a:buNone/>
              <a:defRPr/>
            </a:pPr>
            <a:r>
              <a:rPr lang="zh-CN" altLang="en-US" sz="2000" b="1" dirty="0" smtClean="0">
                <a:latin typeface="+mn-lt"/>
                <a:ea typeface="+mn-ea"/>
                <a:cs typeface="+mn-ea"/>
                <a:sym typeface="+mn-lt"/>
              </a:rPr>
              <a:t>外观</a:t>
            </a:r>
            <a:r>
              <a:rPr lang="en-US" altLang="zh-CN" sz="2000" b="1" dirty="0">
                <a:latin typeface="+mn-lt"/>
                <a:ea typeface="+mn-ea"/>
                <a:cs typeface="+mn-ea"/>
                <a:sym typeface="+mn-lt"/>
              </a:rPr>
              <a:t>14</a:t>
            </a:r>
            <a:r>
              <a:rPr lang="zh-CN" altLang="en-US" sz="2000" b="1" dirty="0" smtClean="0">
                <a:latin typeface="+mn-lt"/>
                <a:ea typeface="+mn-ea"/>
                <a:cs typeface="+mn-ea"/>
                <a:sym typeface="+mn-lt"/>
              </a:rPr>
              <a:t>项</a:t>
            </a:r>
            <a:endParaRPr lang="en-US" altLang="zh-CN" sz="2000" b="1" dirty="0" smtClean="0">
              <a:latin typeface="+mn-lt"/>
              <a:ea typeface="+mn-ea"/>
              <a:cs typeface="+mn-ea"/>
              <a:sym typeface="+mn-lt"/>
            </a:endParaRPr>
          </a:p>
          <a:p>
            <a:pPr eaLnBrk="1" hangingPunct="1">
              <a:lnSpc>
                <a:spcPct val="150000"/>
              </a:lnSpc>
              <a:spcBef>
                <a:spcPct val="0"/>
              </a:spcBef>
              <a:buFontTx/>
              <a:buNone/>
              <a:defRPr/>
            </a:pPr>
            <a:r>
              <a:rPr lang="zh-CN" altLang="en-US" sz="2000" b="1" dirty="0" smtClean="0">
                <a:latin typeface="+mn-lt"/>
                <a:ea typeface="+mn-ea"/>
                <a:cs typeface="+mn-ea"/>
                <a:sym typeface="+mn-lt"/>
              </a:rPr>
              <a:t>软件</a:t>
            </a:r>
            <a:r>
              <a:rPr lang="zh-CN" altLang="en-US" sz="2000" b="1" dirty="0">
                <a:latin typeface="+mn-lt"/>
                <a:ea typeface="+mn-ea"/>
                <a:cs typeface="+mn-ea"/>
                <a:sym typeface="+mn-lt"/>
              </a:rPr>
              <a:t>著作</a:t>
            </a:r>
            <a:r>
              <a:rPr lang="en-US" altLang="zh-CN" sz="2000" b="1" dirty="0">
                <a:latin typeface="+mn-lt"/>
                <a:ea typeface="+mn-ea"/>
                <a:cs typeface="+mn-ea"/>
                <a:sym typeface="+mn-lt"/>
              </a:rPr>
              <a:t>43</a:t>
            </a:r>
            <a:r>
              <a:rPr lang="zh-CN" altLang="en-US" sz="2000" b="1" dirty="0" smtClean="0">
                <a:latin typeface="+mn-lt"/>
                <a:ea typeface="+mn-ea"/>
                <a:cs typeface="+mn-ea"/>
                <a:sym typeface="+mn-lt"/>
              </a:rPr>
              <a:t>项</a:t>
            </a:r>
            <a:endParaRPr lang="en-US" altLang="zh-CN" sz="2000" b="1" dirty="0">
              <a:latin typeface="+mn-lt"/>
              <a:ea typeface="+mn-ea"/>
              <a:cs typeface="+mn-ea"/>
              <a:sym typeface="+mn-lt"/>
            </a:endParaRPr>
          </a:p>
          <a:p>
            <a:pPr eaLnBrk="1" hangingPunct="1">
              <a:lnSpc>
                <a:spcPct val="150000"/>
              </a:lnSpc>
              <a:spcBef>
                <a:spcPct val="0"/>
              </a:spcBef>
              <a:buFontTx/>
              <a:buNone/>
              <a:defRPr/>
            </a:pPr>
            <a:r>
              <a:rPr lang="zh-CN" altLang="en-US" sz="2000" b="1" dirty="0">
                <a:latin typeface="+mn-lt"/>
                <a:ea typeface="+mn-ea"/>
                <a:cs typeface="+mn-ea"/>
                <a:sym typeface="+mn-lt"/>
              </a:rPr>
              <a:t>目前仍有</a:t>
            </a:r>
            <a:r>
              <a:rPr lang="en-US" altLang="zh-CN" sz="2000" b="1" dirty="0">
                <a:latin typeface="+mn-lt"/>
                <a:ea typeface="+mn-ea"/>
                <a:cs typeface="+mn-ea"/>
                <a:sym typeface="+mn-lt"/>
              </a:rPr>
              <a:t>60</a:t>
            </a:r>
            <a:r>
              <a:rPr lang="zh-CN" altLang="en-US" sz="2000" b="1" dirty="0">
                <a:latin typeface="+mn-lt"/>
                <a:ea typeface="+mn-ea"/>
                <a:cs typeface="+mn-ea"/>
                <a:sym typeface="+mn-lt"/>
              </a:rPr>
              <a:t>余项专利授</a:t>
            </a:r>
            <a:r>
              <a:rPr lang="zh-CN" altLang="en-US" sz="2000" b="1" dirty="0" smtClean="0">
                <a:latin typeface="+mn-lt"/>
                <a:ea typeface="+mn-ea"/>
                <a:cs typeface="+mn-ea"/>
                <a:sym typeface="+mn-lt"/>
              </a:rPr>
              <a:t>理中</a:t>
            </a:r>
            <a:endParaRPr lang="zh-CN" altLang="zh-CN" sz="2000" b="1" dirty="0">
              <a:latin typeface="+mn-lt"/>
              <a:ea typeface="+mn-ea"/>
              <a:cs typeface="+mn-ea"/>
              <a:sym typeface="+mn-lt"/>
            </a:endParaRPr>
          </a:p>
        </p:txBody>
      </p:sp>
      <p:grpSp>
        <p:nvGrpSpPr>
          <p:cNvPr id="5" name="组合 2"/>
          <p:cNvGrpSpPr>
            <a:grpSpLocks/>
          </p:cNvGrpSpPr>
          <p:nvPr/>
        </p:nvGrpSpPr>
        <p:grpSpPr bwMode="auto">
          <a:xfrm>
            <a:off x="4623522" y="896937"/>
            <a:ext cx="7291387" cy="5824538"/>
            <a:chOff x="5475288" y="1322388"/>
            <a:chExt cx="7291387" cy="5824537"/>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5288" y="1322388"/>
              <a:ext cx="7291387" cy="58245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0650" y="2700338"/>
              <a:ext cx="4705350" cy="330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692103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94688" y="101266"/>
            <a:ext cx="10642600" cy="1325563"/>
          </a:xfrm>
        </p:spPr>
        <p:txBody>
          <a:bodyPr>
            <a:normAutofit/>
          </a:bodyPr>
          <a:lstStyle/>
          <a:p>
            <a:r>
              <a:rPr lang="zh-CN" altLang="en-US" sz="4000" b="1" dirty="0">
                <a:solidFill>
                  <a:schemeClr val="bg1">
                    <a:lumMod val="25000"/>
                  </a:schemeClr>
                </a:solidFill>
                <a:cs typeface="+mn-ea"/>
                <a:sym typeface="+mn-lt"/>
              </a:rPr>
              <a:t>科研成果</a:t>
            </a:r>
            <a:r>
              <a:rPr lang="en-US" altLang="zh-CN" sz="4000" b="1" dirty="0">
                <a:solidFill>
                  <a:schemeClr val="bg1">
                    <a:lumMod val="25000"/>
                  </a:schemeClr>
                </a:solidFill>
                <a:cs typeface="+mn-ea"/>
                <a:sym typeface="+mn-lt"/>
              </a:rPr>
              <a:t>-</a:t>
            </a:r>
            <a:r>
              <a:rPr lang="zh-CN" altLang="en-US" sz="4000" b="1" dirty="0">
                <a:solidFill>
                  <a:schemeClr val="bg1">
                    <a:lumMod val="25000"/>
                  </a:schemeClr>
                </a:solidFill>
                <a:cs typeface="+mn-ea"/>
                <a:sym typeface="+mn-lt"/>
              </a:rPr>
              <a:t>标准</a:t>
            </a:r>
            <a:r>
              <a:rPr lang="zh-CN" altLang="en-US" sz="4000" b="1" dirty="0" smtClean="0">
                <a:solidFill>
                  <a:schemeClr val="bg1">
                    <a:lumMod val="25000"/>
                  </a:schemeClr>
                </a:solidFill>
                <a:cs typeface="+mn-ea"/>
                <a:sym typeface="+mn-lt"/>
              </a:rPr>
              <a:t>制定</a:t>
            </a:r>
            <a:endParaRPr lang="zh-CN" altLang="en-US" sz="4000" dirty="0">
              <a:solidFill>
                <a:schemeClr val="bg1">
                  <a:lumMod val="25000"/>
                </a:schemeClr>
              </a:solidFill>
            </a:endParaRPr>
          </a:p>
        </p:txBody>
      </p:sp>
      <p:sp>
        <p:nvSpPr>
          <p:cNvPr id="3" name="灯片编号占位符 2"/>
          <p:cNvSpPr>
            <a:spLocks noGrp="1"/>
          </p:cNvSpPr>
          <p:nvPr>
            <p:ph type="sldNum" sz="quarter" idx="12"/>
          </p:nvPr>
        </p:nvSpPr>
        <p:spPr/>
        <p:txBody>
          <a:bodyPr/>
          <a:lstStyle/>
          <a:p>
            <a:fld id="{F7755A1B-FC52-483B-B683-58CCB7978464}" type="slidenum">
              <a:rPr lang="zh-CN" altLang="en-US" smtClean="0"/>
              <a:t>13</a:t>
            </a:fld>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1137674831"/>
              </p:ext>
            </p:extLst>
          </p:nvPr>
        </p:nvGraphicFramePr>
        <p:xfrm>
          <a:off x="912091" y="3830267"/>
          <a:ext cx="10515600" cy="2390773"/>
        </p:xfrm>
        <a:graphic>
          <a:graphicData uri="http://schemas.openxmlformats.org/drawingml/2006/table">
            <a:tbl>
              <a:tblPr>
                <a:tableStyleId>{BDBED569-4797-4DF1-A0F4-6AAB3CD982D8}</a:tableStyleId>
              </a:tblPr>
              <a:tblGrid>
                <a:gridCol w="913508">
                  <a:extLst>
                    <a:ext uri="{9D8B030D-6E8A-4147-A177-3AD203B41FA5}">
                      <a16:colId xmlns:a16="http://schemas.microsoft.com/office/drawing/2014/main" xmlns="" val="20000"/>
                    </a:ext>
                  </a:extLst>
                </a:gridCol>
                <a:gridCol w="864875">
                  <a:extLst>
                    <a:ext uri="{9D8B030D-6E8A-4147-A177-3AD203B41FA5}">
                      <a16:colId xmlns:a16="http://schemas.microsoft.com/office/drawing/2014/main" xmlns="" val="20001"/>
                    </a:ext>
                  </a:extLst>
                </a:gridCol>
                <a:gridCol w="2690995">
                  <a:extLst>
                    <a:ext uri="{9D8B030D-6E8A-4147-A177-3AD203B41FA5}">
                      <a16:colId xmlns:a16="http://schemas.microsoft.com/office/drawing/2014/main" xmlns="" val="20002"/>
                    </a:ext>
                  </a:extLst>
                </a:gridCol>
                <a:gridCol w="6046222">
                  <a:extLst>
                    <a:ext uri="{9D8B030D-6E8A-4147-A177-3AD203B41FA5}">
                      <a16:colId xmlns:a16="http://schemas.microsoft.com/office/drawing/2014/main" xmlns="" val="20003"/>
                    </a:ext>
                  </a:extLst>
                </a:gridCol>
              </a:tblGrid>
              <a:tr h="341539">
                <a:tc>
                  <a:txBody>
                    <a:bodyPr/>
                    <a:lstStyle/>
                    <a:p>
                      <a:pPr algn="ctr" rtl="0" fontAlgn="ctr"/>
                      <a:r>
                        <a:rPr lang="zh-CN" altLang="en-US" sz="1600" b="1" u="none" strike="noStrike" dirty="0">
                          <a:effectLst/>
                          <a:latin typeface="+mn-lt"/>
                          <a:ea typeface="+mn-ea"/>
                          <a:cs typeface="+mn-ea"/>
                          <a:sym typeface="+mn-lt"/>
                        </a:rPr>
                        <a:t>序号</a:t>
                      </a:r>
                      <a:endParaRPr lang="zh-CN" altLang="en-US" sz="1600" b="1" i="0" u="none" strike="noStrike" dirty="0">
                        <a:solidFill>
                          <a:schemeClr val="tx1"/>
                        </a:solidFill>
                        <a:effectLst/>
                        <a:latin typeface="+mn-lt"/>
                        <a:ea typeface="+mn-ea"/>
                        <a:cs typeface="+mn-ea"/>
                        <a:sym typeface="+mn-lt"/>
                      </a:endParaRPr>
                    </a:p>
                  </a:txBody>
                  <a:tcPr marL="7211" marR="7211" marT="7211" marB="0" anchor="ctr"/>
                </a:tc>
                <a:tc>
                  <a:txBody>
                    <a:bodyPr/>
                    <a:lstStyle/>
                    <a:p>
                      <a:pPr algn="ctr" rtl="0" fontAlgn="ctr"/>
                      <a:r>
                        <a:rPr lang="zh-CN" altLang="en-US" sz="1600" b="1" u="none" strike="noStrike" dirty="0">
                          <a:effectLst/>
                          <a:latin typeface="+mn-lt"/>
                          <a:ea typeface="+mn-ea"/>
                          <a:cs typeface="+mn-ea"/>
                          <a:sym typeface="+mn-lt"/>
                        </a:rPr>
                        <a:t>类别</a:t>
                      </a:r>
                      <a:endParaRPr lang="zh-CN" altLang="en-US" sz="1600" b="1" i="0" u="none" strike="noStrike" dirty="0">
                        <a:solidFill>
                          <a:schemeClr val="tx1"/>
                        </a:solidFill>
                        <a:effectLst/>
                        <a:latin typeface="+mn-lt"/>
                        <a:ea typeface="+mn-ea"/>
                        <a:cs typeface="+mn-ea"/>
                        <a:sym typeface="+mn-lt"/>
                      </a:endParaRPr>
                    </a:p>
                  </a:txBody>
                  <a:tcPr marL="7211" marR="7211" marT="7211" marB="0" anchor="ctr"/>
                </a:tc>
                <a:tc>
                  <a:txBody>
                    <a:bodyPr/>
                    <a:lstStyle/>
                    <a:p>
                      <a:pPr algn="ctr" rtl="0" fontAlgn="ctr"/>
                      <a:r>
                        <a:rPr lang="zh-CN" altLang="en-US" sz="1600" b="1" u="none" strike="noStrike" dirty="0">
                          <a:effectLst/>
                          <a:latin typeface="+mn-lt"/>
                          <a:ea typeface="+mn-ea"/>
                          <a:cs typeface="+mn-ea"/>
                          <a:sym typeface="+mn-lt"/>
                        </a:rPr>
                        <a:t>标准编号</a:t>
                      </a:r>
                      <a:endParaRPr lang="zh-CN" altLang="en-US" sz="1600" b="1" i="0" u="none" strike="noStrike" dirty="0">
                        <a:solidFill>
                          <a:schemeClr val="tx1"/>
                        </a:solidFill>
                        <a:effectLst/>
                        <a:latin typeface="+mn-lt"/>
                        <a:ea typeface="+mn-ea"/>
                        <a:cs typeface="+mn-ea"/>
                        <a:sym typeface="+mn-lt"/>
                      </a:endParaRPr>
                    </a:p>
                  </a:txBody>
                  <a:tcPr marL="7211" marR="7211" marT="7211" marB="0" anchor="ctr"/>
                </a:tc>
                <a:tc>
                  <a:txBody>
                    <a:bodyPr/>
                    <a:lstStyle/>
                    <a:p>
                      <a:pPr algn="ctr" rtl="0" fontAlgn="ctr"/>
                      <a:r>
                        <a:rPr lang="zh-CN" altLang="en-US" sz="1600" b="1" u="none" strike="noStrike" dirty="0">
                          <a:effectLst/>
                          <a:latin typeface="+mn-lt"/>
                          <a:ea typeface="+mn-ea"/>
                          <a:cs typeface="+mn-ea"/>
                          <a:sym typeface="+mn-lt"/>
                        </a:rPr>
                        <a:t>标准名称</a:t>
                      </a:r>
                      <a:endParaRPr lang="zh-CN" altLang="en-US" sz="1600" b="1" i="0" u="none" strike="noStrike" dirty="0">
                        <a:solidFill>
                          <a:schemeClr val="tx1"/>
                        </a:solidFill>
                        <a:effectLst/>
                        <a:latin typeface="+mn-lt"/>
                        <a:ea typeface="+mn-ea"/>
                        <a:cs typeface="+mn-ea"/>
                        <a:sym typeface="+mn-lt"/>
                      </a:endParaRPr>
                    </a:p>
                  </a:txBody>
                  <a:tcPr marL="7211" marR="7211" marT="7211" marB="0" anchor="ctr"/>
                </a:tc>
                <a:extLst>
                  <a:ext uri="{0D108BD9-81ED-4DB2-BD59-A6C34878D82A}">
                    <a16:rowId xmlns:a16="http://schemas.microsoft.com/office/drawing/2014/main" xmlns="" val="10000"/>
                  </a:ext>
                </a:extLst>
              </a:tr>
              <a:tr h="341539">
                <a:tc>
                  <a:txBody>
                    <a:bodyPr/>
                    <a:lstStyle/>
                    <a:p>
                      <a:pPr algn="ctr" rtl="0" fontAlgn="ctr"/>
                      <a:r>
                        <a:rPr lang="en-US" altLang="zh-CN" sz="1600" b="1" u="none" strike="noStrike" dirty="0">
                          <a:effectLst/>
                          <a:latin typeface="+mn-lt"/>
                          <a:ea typeface="+mn-ea"/>
                          <a:cs typeface="+mn-ea"/>
                          <a:sym typeface="+mn-lt"/>
                        </a:rPr>
                        <a:t>1</a:t>
                      </a:r>
                      <a:endParaRPr lang="en-US" altLang="zh-CN" sz="1600" b="1" i="0" u="none" strike="noStrike" dirty="0">
                        <a:solidFill>
                          <a:schemeClr val="tx1"/>
                        </a:solidFill>
                        <a:effectLst/>
                        <a:latin typeface="+mn-lt"/>
                        <a:ea typeface="+mn-ea"/>
                        <a:cs typeface="+mn-ea"/>
                        <a:sym typeface="+mn-lt"/>
                      </a:endParaRPr>
                    </a:p>
                  </a:txBody>
                  <a:tcPr marL="7211" marR="7211" marT="7211" marB="0" anchor="ctr"/>
                </a:tc>
                <a:tc>
                  <a:txBody>
                    <a:bodyPr/>
                    <a:lstStyle/>
                    <a:p>
                      <a:pPr algn="ctr" rtl="0" fontAlgn="ctr"/>
                      <a:r>
                        <a:rPr lang="zh-CN" altLang="en-US" sz="1600" b="1" u="none" strike="noStrike" dirty="0">
                          <a:effectLst/>
                          <a:latin typeface="+mn-lt"/>
                          <a:ea typeface="+mn-ea"/>
                          <a:cs typeface="+mn-ea"/>
                          <a:sym typeface="+mn-lt"/>
                        </a:rPr>
                        <a:t>国家</a:t>
                      </a:r>
                      <a:endParaRPr lang="zh-CN" altLang="en-US" sz="1600" b="1" i="0" u="none" strike="noStrike" dirty="0">
                        <a:solidFill>
                          <a:schemeClr val="tx1"/>
                        </a:solidFill>
                        <a:effectLst/>
                        <a:latin typeface="+mn-lt"/>
                        <a:ea typeface="+mn-ea"/>
                        <a:cs typeface="+mn-ea"/>
                        <a:sym typeface="+mn-lt"/>
                      </a:endParaRPr>
                    </a:p>
                  </a:txBody>
                  <a:tcPr marL="7211" marR="7211" marT="7211" marB="0" anchor="ctr"/>
                </a:tc>
                <a:tc>
                  <a:txBody>
                    <a:bodyPr/>
                    <a:lstStyle/>
                    <a:p>
                      <a:pPr marL="0" marR="0" indent="0" algn="ctr" defTabSz="913378" rtl="0" eaLnBrk="1" fontAlgn="ctr" latinLnBrk="0" hangingPunct="1">
                        <a:lnSpc>
                          <a:spcPct val="100000"/>
                        </a:lnSpc>
                        <a:spcBef>
                          <a:spcPts val="0"/>
                        </a:spcBef>
                        <a:spcAft>
                          <a:spcPts val="0"/>
                        </a:spcAft>
                        <a:buClrTx/>
                        <a:buSzTx/>
                        <a:buFontTx/>
                        <a:buNone/>
                        <a:tabLst/>
                        <a:defRPr/>
                      </a:pPr>
                      <a:r>
                        <a:rPr lang="en-US" altLang="zh-CN" sz="1600" b="1" u="none" strike="noStrike" kern="1200" dirty="0">
                          <a:effectLst/>
                          <a:latin typeface="+mn-lt"/>
                          <a:ea typeface="+mn-ea"/>
                          <a:cs typeface="+mn-ea"/>
                          <a:sym typeface="+mn-lt"/>
                        </a:rPr>
                        <a:t>GB/T 33993-2017 </a:t>
                      </a:r>
                      <a:endParaRPr lang="en-US" altLang="zh-CN" sz="1600" b="1" u="none" strike="noStrike" kern="1200" dirty="0">
                        <a:solidFill>
                          <a:schemeClr val="tx1"/>
                        </a:solidFill>
                        <a:effectLst/>
                        <a:latin typeface="+mn-lt"/>
                        <a:ea typeface="+mn-ea"/>
                        <a:cs typeface="+mn-ea"/>
                        <a:sym typeface="+mn-lt"/>
                      </a:endParaRPr>
                    </a:p>
                  </a:txBody>
                  <a:tcPr marL="7211" marR="7211" marT="7211" marB="0" anchor="ctr"/>
                </a:tc>
                <a:tc>
                  <a:txBody>
                    <a:bodyPr/>
                    <a:lstStyle/>
                    <a:p>
                      <a:pPr marL="0" marR="0" indent="0" algn="ctr" defTabSz="913378" rtl="0" eaLnBrk="1" fontAlgn="ctr" latinLnBrk="0" hangingPunct="1">
                        <a:lnSpc>
                          <a:spcPct val="100000"/>
                        </a:lnSpc>
                        <a:spcBef>
                          <a:spcPts val="0"/>
                        </a:spcBef>
                        <a:spcAft>
                          <a:spcPts val="0"/>
                        </a:spcAft>
                        <a:buClrTx/>
                        <a:buSzTx/>
                        <a:buFontTx/>
                        <a:buNone/>
                        <a:tabLst/>
                        <a:defRPr/>
                      </a:pPr>
                      <a:r>
                        <a:rPr lang="en-US" altLang="zh-CN" sz="1600" b="1" u="none" strike="noStrike" kern="1200" dirty="0">
                          <a:effectLst/>
                          <a:latin typeface="+mn-lt"/>
                          <a:ea typeface="+mn-ea"/>
                          <a:cs typeface="+mn-ea"/>
                          <a:sym typeface="+mn-lt"/>
                        </a:rPr>
                        <a:t>《</a:t>
                      </a:r>
                      <a:r>
                        <a:rPr lang="zh-CN" altLang="en-US" sz="1600" b="1" u="none" strike="noStrike" kern="1200" dirty="0">
                          <a:effectLst/>
                          <a:latin typeface="+mn-lt"/>
                          <a:ea typeface="+mn-ea"/>
                          <a:cs typeface="+mn-ea"/>
                          <a:sym typeface="+mn-lt"/>
                        </a:rPr>
                        <a:t>商品二维码</a:t>
                      </a:r>
                      <a:r>
                        <a:rPr lang="en-US" altLang="zh-CN" sz="1600" b="1" u="none" strike="noStrike" kern="1200" dirty="0">
                          <a:effectLst/>
                          <a:latin typeface="+mn-lt"/>
                          <a:ea typeface="+mn-ea"/>
                          <a:cs typeface="+mn-ea"/>
                          <a:sym typeface="+mn-lt"/>
                        </a:rPr>
                        <a:t>》</a:t>
                      </a:r>
                      <a:endParaRPr lang="en-US" altLang="zh-CN" sz="1600" b="1" u="none" strike="noStrike" kern="1200" dirty="0">
                        <a:solidFill>
                          <a:schemeClr val="tx1"/>
                        </a:solidFill>
                        <a:effectLst/>
                        <a:latin typeface="+mn-lt"/>
                        <a:ea typeface="+mn-ea"/>
                        <a:cs typeface="+mn-ea"/>
                        <a:sym typeface="+mn-lt"/>
                      </a:endParaRPr>
                    </a:p>
                  </a:txBody>
                  <a:tcPr marL="7211" marR="7211" marT="7211" marB="0" anchor="ctr"/>
                </a:tc>
                <a:extLst>
                  <a:ext uri="{0D108BD9-81ED-4DB2-BD59-A6C34878D82A}">
                    <a16:rowId xmlns:a16="http://schemas.microsoft.com/office/drawing/2014/main" xmlns="" val="10001"/>
                  </a:ext>
                </a:extLst>
              </a:tr>
              <a:tr h="341539">
                <a:tc>
                  <a:txBody>
                    <a:bodyPr/>
                    <a:lstStyle/>
                    <a:p>
                      <a:pPr marL="0" algn="ctr" defTabSz="913378" rtl="0" eaLnBrk="1" fontAlgn="ctr" latinLnBrk="0" hangingPunct="1"/>
                      <a:r>
                        <a:rPr lang="en-US" altLang="zh-CN" sz="1600" b="1" u="none" strike="noStrike" kern="1200" dirty="0">
                          <a:effectLst/>
                          <a:latin typeface="+mn-lt"/>
                          <a:ea typeface="+mn-ea"/>
                          <a:cs typeface="+mn-ea"/>
                          <a:sym typeface="+mn-lt"/>
                        </a:rPr>
                        <a:t>2</a:t>
                      </a:r>
                      <a:endParaRPr lang="en-US" altLang="zh-CN" sz="1600" b="1" u="none" strike="noStrike" kern="1200" dirty="0">
                        <a:solidFill>
                          <a:schemeClr val="tx1"/>
                        </a:solidFill>
                        <a:effectLst/>
                        <a:latin typeface="+mn-lt"/>
                        <a:ea typeface="+mn-ea"/>
                        <a:cs typeface="+mn-ea"/>
                        <a:sym typeface="+mn-lt"/>
                      </a:endParaRPr>
                    </a:p>
                  </a:txBody>
                  <a:tcPr marL="7211" marR="7211" marT="7211" marB="0" anchor="ctr"/>
                </a:tc>
                <a:tc>
                  <a:txBody>
                    <a:bodyPr/>
                    <a:lstStyle/>
                    <a:p>
                      <a:pPr marL="0" algn="ctr" defTabSz="913378" rtl="0" eaLnBrk="1" fontAlgn="ctr" latinLnBrk="0" hangingPunct="1"/>
                      <a:r>
                        <a:rPr lang="zh-CN" altLang="en-US" sz="1600" b="1" u="none" strike="noStrike" kern="1200" dirty="0">
                          <a:effectLst/>
                          <a:latin typeface="+mn-lt"/>
                          <a:ea typeface="+mn-ea"/>
                          <a:cs typeface="+mn-ea"/>
                          <a:sym typeface="+mn-lt"/>
                        </a:rPr>
                        <a:t>行业</a:t>
                      </a:r>
                      <a:endParaRPr lang="zh-CN" altLang="en-US" sz="1600" b="1" u="none" strike="noStrike" kern="1200" dirty="0">
                        <a:solidFill>
                          <a:schemeClr val="tx1"/>
                        </a:solidFill>
                        <a:effectLst/>
                        <a:latin typeface="+mn-lt"/>
                        <a:ea typeface="+mn-ea"/>
                        <a:cs typeface="+mn-ea"/>
                        <a:sym typeface="+mn-lt"/>
                      </a:endParaRPr>
                    </a:p>
                  </a:txBody>
                  <a:tcPr marL="7211" marR="7211" marT="7211" marB="0" anchor="ctr"/>
                </a:tc>
                <a:tc>
                  <a:txBody>
                    <a:bodyPr/>
                    <a:lstStyle/>
                    <a:p>
                      <a:pPr marL="0" algn="ctr" defTabSz="913378" rtl="0" eaLnBrk="1" fontAlgn="ctr" latinLnBrk="0" hangingPunct="1"/>
                      <a:r>
                        <a:rPr lang="en-US" sz="1600" b="1" u="none" strike="noStrike" kern="1200" dirty="0">
                          <a:effectLst/>
                          <a:latin typeface="+mn-lt"/>
                          <a:ea typeface="+mn-ea"/>
                          <a:cs typeface="+mn-ea"/>
                          <a:sym typeface="+mn-lt"/>
                        </a:rPr>
                        <a:t>SJ/T11601-2016</a:t>
                      </a:r>
                      <a:endParaRPr lang="en-US" sz="1600" b="1" u="none" strike="noStrike" kern="1200" dirty="0">
                        <a:solidFill>
                          <a:schemeClr val="tx1"/>
                        </a:solidFill>
                        <a:effectLst/>
                        <a:latin typeface="+mn-lt"/>
                        <a:ea typeface="+mn-ea"/>
                        <a:cs typeface="+mn-ea"/>
                        <a:sym typeface="+mn-lt"/>
                      </a:endParaRPr>
                    </a:p>
                  </a:txBody>
                  <a:tcPr marL="7211" marR="7211" marT="7211" marB="0" anchor="ctr"/>
                </a:tc>
                <a:tc>
                  <a:txBody>
                    <a:bodyPr/>
                    <a:lstStyle/>
                    <a:p>
                      <a:pPr marL="0" algn="ctr" defTabSz="913378" rtl="0" eaLnBrk="1" fontAlgn="ctr" latinLnBrk="0" hangingPunct="1"/>
                      <a:r>
                        <a:rPr lang="en-US" altLang="zh-CN" sz="1600" b="1" u="none" strike="noStrike" kern="1200" dirty="0">
                          <a:effectLst/>
                          <a:latin typeface="+mn-lt"/>
                          <a:ea typeface="+mn-ea"/>
                          <a:cs typeface="+mn-ea"/>
                          <a:sym typeface="+mn-lt"/>
                        </a:rPr>
                        <a:t>《</a:t>
                      </a:r>
                      <a:r>
                        <a:rPr lang="zh-CN" altLang="en-US" sz="1600" b="1" u="none" strike="noStrike" kern="1200" dirty="0">
                          <a:effectLst/>
                          <a:latin typeface="+mn-lt"/>
                          <a:ea typeface="+mn-ea"/>
                          <a:cs typeface="+mn-ea"/>
                          <a:sym typeface="+mn-lt"/>
                        </a:rPr>
                        <a:t>信息技术  非接触式二维码扫描枪通用规范</a:t>
                      </a:r>
                      <a:r>
                        <a:rPr lang="en-US" altLang="zh-CN" sz="1600" b="1" u="none" strike="noStrike" kern="1200" dirty="0">
                          <a:effectLst/>
                          <a:latin typeface="+mn-lt"/>
                          <a:ea typeface="+mn-ea"/>
                          <a:cs typeface="+mn-ea"/>
                          <a:sym typeface="+mn-lt"/>
                        </a:rPr>
                        <a:t>》</a:t>
                      </a:r>
                      <a:endParaRPr lang="en-US" altLang="zh-CN" sz="1600" b="1" u="none" strike="noStrike" kern="1200" dirty="0">
                        <a:solidFill>
                          <a:schemeClr val="tx1"/>
                        </a:solidFill>
                        <a:effectLst/>
                        <a:latin typeface="+mn-lt"/>
                        <a:ea typeface="+mn-ea"/>
                        <a:cs typeface="+mn-ea"/>
                        <a:sym typeface="+mn-lt"/>
                      </a:endParaRPr>
                    </a:p>
                  </a:txBody>
                  <a:tcPr marL="7211" marR="7211" marT="7211" marB="0" anchor="ctr"/>
                </a:tc>
                <a:extLst>
                  <a:ext uri="{0D108BD9-81ED-4DB2-BD59-A6C34878D82A}">
                    <a16:rowId xmlns:a16="http://schemas.microsoft.com/office/drawing/2014/main" xmlns="" val="10002"/>
                  </a:ext>
                </a:extLst>
              </a:tr>
              <a:tr h="341539">
                <a:tc>
                  <a:txBody>
                    <a:bodyPr/>
                    <a:lstStyle/>
                    <a:p>
                      <a:pPr algn="ctr" rtl="0" fontAlgn="ctr"/>
                      <a:r>
                        <a:rPr lang="en-US" altLang="zh-CN" sz="1600" b="1" u="none" strike="noStrike" dirty="0">
                          <a:effectLst/>
                          <a:latin typeface="+mn-lt"/>
                          <a:ea typeface="+mn-ea"/>
                          <a:cs typeface="+mn-ea"/>
                          <a:sym typeface="+mn-lt"/>
                        </a:rPr>
                        <a:t>3</a:t>
                      </a:r>
                      <a:endParaRPr lang="en-US" altLang="zh-CN" sz="1600" b="1" i="0" u="none" strike="noStrike" dirty="0">
                        <a:solidFill>
                          <a:schemeClr val="tx1"/>
                        </a:solidFill>
                        <a:effectLst/>
                        <a:latin typeface="+mn-lt"/>
                        <a:ea typeface="+mn-ea"/>
                        <a:cs typeface="+mn-ea"/>
                        <a:sym typeface="+mn-lt"/>
                      </a:endParaRPr>
                    </a:p>
                  </a:txBody>
                  <a:tcPr marL="7211" marR="7211" marT="7211" marB="0" anchor="ctr"/>
                </a:tc>
                <a:tc>
                  <a:txBody>
                    <a:bodyPr/>
                    <a:lstStyle/>
                    <a:p>
                      <a:pPr algn="ctr" rtl="0" fontAlgn="ctr"/>
                      <a:r>
                        <a:rPr lang="zh-CN" altLang="en-US" sz="1600" b="1" u="none" strike="noStrike" dirty="0">
                          <a:effectLst/>
                          <a:latin typeface="+mn-lt"/>
                          <a:ea typeface="+mn-ea"/>
                          <a:cs typeface="+mn-ea"/>
                          <a:sym typeface="+mn-lt"/>
                        </a:rPr>
                        <a:t>行业</a:t>
                      </a:r>
                      <a:endParaRPr lang="zh-CN" altLang="en-US" sz="1600" b="1" i="0" u="none" strike="noStrike" dirty="0">
                        <a:solidFill>
                          <a:schemeClr val="tx1"/>
                        </a:solidFill>
                        <a:effectLst/>
                        <a:latin typeface="+mn-lt"/>
                        <a:ea typeface="+mn-ea"/>
                        <a:cs typeface="+mn-ea"/>
                        <a:sym typeface="+mn-lt"/>
                      </a:endParaRPr>
                    </a:p>
                  </a:txBody>
                  <a:tcPr marL="7211" marR="7211" marT="7211" marB="0" anchor="ctr"/>
                </a:tc>
                <a:tc>
                  <a:txBody>
                    <a:bodyPr/>
                    <a:lstStyle/>
                    <a:p>
                      <a:pPr algn="ctr" rtl="0" fontAlgn="ctr"/>
                      <a:r>
                        <a:rPr lang="en-US" sz="1600" b="1" u="none" strike="noStrike" dirty="0">
                          <a:effectLst/>
                          <a:latin typeface="+mn-lt"/>
                          <a:ea typeface="+mn-ea"/>
                          <a:cs typeface="+mn-ea"/>
                          <a:sym typeface="+mn-lt"/>
                        </a:rPr>
                        <a:t>SJ/T11602-2016</a:t>
                      </a:r>
                      <a:endParaRPr lang="en-US" sz="1600" b="1" i="0" u="none" strike="noStrike" dirty="0">
                        <a:solidFill>
                          <a:schemeClr val="tx1"/>
                        </a:solidFill>
                        <a:effectLst/>
                        <a:latin typeface="+mn-lt"/>
                        <a:ea typeface="+mn-ea"/>
                        <a:cs typeface="+mn-ea"/>
                        <a:sym typeface="+mn-lt"/>
                      </a:endParaRPr>
                    </a:p>
                  </a:txBody>
                  <a:tcPr marL="7211" marR="7211" marT="7211" marB="0" anchor="ctr"/>
                </a:tc>
                <a:tc>
                  <a:txBody>
                    <a:bodyPr/>
                    <a:lstStyle/>
                    <a:p>
                      <a:pPr algn="ctr" rtl="0" fontAlgn="ctr"/>
                      <a:r>
                        <a:rPr lang="en-US" altLang="zh-CN" sz="1600" b="1" u="none" strike="noStrike" dirty="0">
                          <a:effectLst/>
                          <a:latin typeface="+mn-lt"/>
                          <a:ea typeface="+mn-ea"/>
                          <a:cs typeface="+mn-ea"/>
                          <a:sym typeface="+mn-lt"/>
                        </a:rPr>
                        <a:t>《</a:t>
                      </a:r>
                      <a:r>
                        <a:rPr lang="zh-CN" altLang="en-US" sz="1600" b="1" u="none" strike="noStrike" dirty="0">
                          <a:effectLst/>
                          <a:latin typeface="+mn-lt"/>
                          <a:ea typeface="+mn-ea"/>
                          <a:cs typeface="+mn-ea"/>
                          <a:sym typeface="+mn-lt"/>
                        </a:rPr>
                        <a:t>信息技术  非接触式一维码扫描枪通用规范</a:t>
                      </a:r>
                      <a:r>
                        <a:rPr lang="en-US" altLang="zh-CN" sz="1600" b="1" u="none" strike="noStrike" dirty="0">
                          <a:effectLst/>
                          <a:latin typeface="+mn-lt"/>
                          <a:ea typeface="+mn-ea"/>
                          <a:cs typeface="+mn-ea"/>
                          <a:sym typeface="+mn-lt"/>
                        </a:rPr>
                        <a:t>》</a:t>
                      </a:r>
                      <a:endParaRPr lang="en-US" altLang="zh-CN" sz="1600" b="1" i="0" u="none" strike="noStrike" dirty="0">
                        <a:solidFill>
                          <a:schemeClr val="tx1"/>
                        </a:solidFill>
                        <a:effectLst/>
                        <a:latin typeface="+mn-lt"/>
                        <a:ea typeface="+mn-ea"/>
                        <a:cs typeface="+mn-ea"/>
                        <a:sym typeface="+mn-lt"/>
                      </a:endParaRPr>
                    </a:p>
                  </a:txBody>
                  <a:tcPr marL="7211" marR="7211" marT="7211" marB="0" anchor="ctr"/>
                </a:tc>
                <a:extLst>
                  <a:ext uri="{0D108BD9-81ED-4DB2-BD59-A6C34878D82A}">
                    <a16:rowId xmlns:a16="http://schemas.microsoft.com/office/drawing/2014/main" xmlns="" val="10003"/>
                  </a:ext>
                </a:extLst>
              </a:tr>
              <a:tr h="341539">
                <a:tc>
                  <a:txBody>
                    <a:bodyPr/>
                    <a:lstStyle/>
                    <a:p>
                      <a:pPr algn="ctr" rtl="0" fontAlgn="ctr"/>
                      <a:r>
                        <a:rPr lang="en-US" altLang="zh-CN" sz="1600" b="1" u="none" strike="noStrike" dirty="0">
                          <a:effectLst/>
                          <a:latin typeface="+mn-lt"/>
                          <a:ea typeface="+mn-ea"/>
                          <a:cs typeface="+mn-ea"/>
                          <a:sym typeface="+mn-lt"/>
                        </a:rPr>
                        <a:t>4</a:t>
                      </a:r>
                      <a:endParaRPr lang="en-US" altLang="zh-CN" sz="1600" b="1" i="0" u="none" strike="noStrike" dirty="0">
                        <a:solidFill>
                          <a:schemeClr val="tx1"/>
                        </a:solidFill>
                        <a:effectLst/>
                        <a:latin typeface="+mn-lt"/>
                        <a:ea typeface="+mn-ea"/>
                        <a:cs typeface="+mn-ea"/>
                        <a:sym typeface="+mn-lt"/>
                      </a:endParaRPr>
                    </a:p>
                  </a:txBody>
                  <a:tcPr marL="7211" marR="7211" marT="7211" marB="0" anchor="ctr"/>
                </a:tc>
                <a:tc>
                  <a:txBody>
                    <a:bodyPr/>
                    <a:lstStyle/>
                    <a:p>
                      <a:pPr algn="ctr" rtl="0" fontAlgn="ctr"/>
                      <a:r>
                        <a:rPr lang="zh-CN" altLang="en-US" sz="1600" b="1" u="none" strike="noStrike" dirty="0">
                          <a:effectLst/>
                          <a:latin typeface="+mn-lt"/>
                          <a:ea typeface="+mn-ea"/>
                          <a:cs typeface="+mn-ea"/>
                          <a:sym typeface="+mn-lt"/>
                        </a:rPr>
                        <a:t>行业</a:t>
                      </a:r>
                      <a:endParaRPr lang="zh-CN" altLang="en-US" sz="1600" b="1" i="0" u="none" strike="noStrike" dirty="0">
                        <a:solidFill>
                          <a:schemeClr val="tx1"/>
                        </a:solidFill>
                        <a:effectLst/>
                        <a:latin typeface="+mn-lt"/>
                        <a:ea typeface="+mn-ea"/>
                        <a:cs typeface="+mn-ea"/>
                        <a:sym typeface="+mn-lt"/>
                      </a:endParaRPr>
                    </a:p>
                  </a:txBody>
                  <a:tcPr marL="7211" marR="7211" marT="7211" marB="0" anchor="ctr"/>
                </a:tc>
                <a:tc>
                  <a:txBody>
                    <a:bodyPr/>
                    <a:lstStyle/>
                    <a:p>
                      <a:pPr algn="ctr" rtl="0" fontAlgn="ctr"/>
                      <a:r>
                        <a:rPr lang="en-US" sz="1600" b="1" u="none" strike="noStrike" dirty="0">
                          <a:effectLst/>
                          <a:latin typeface="+mn-lt"/>
                          <a:ea typeface="+mn-ea"/>
                          <a:cs typeface="+mn-ea"/>
                          <a:sym typeface="+mn-lt"/>
                        </a:rPr>
                        <a:t>SJ/T11439-2015</a:t>
                      </a:r>
                      <a:endParaRPr lang="en-US" sz="1600" b="1" i="0" u="none" strike="noStrike" dirty="0">
                        <a:solidFill>
                          <a:schemeClr val="tx1"/>
                        </a:solidFill>
                        <a:effectLst/>
                        <a:latin typeface="+mn-lt"/>
                        <a:ea typeface="+mn-ea"/>
                        <a:cs typeface="+mn-ea"/>
                        <a:sym typeface="+mn-lt"/>
                      </a:endParaRPr>
                    </a:p>
                  </a:txBody>
                  <a:tcPr marL="7211" marR="7211" marT="7211" marB="0" anchor="ctr"/>
                </a:tc>
                <a:tc>
                  <a:txBody>
                    <a:bodyPr/>
                    <a:lstStyle/>
                    <a:p>
                      <a:pPr algn="ctr" rtl="0" fontAlgn="ctr"/>
                      <a:r>
                        <a:rPr lang="en-US" altLang="zh-CN" sz="1600" b="1" u="none" strike="noStrike" dirty="0">
                          <a:effectLst/>
                          <a:latin typeface="+mn-lt"/>
                          <a:ea typeface="+mn-ea"/>
                          <a:cs typeface="+mn-ea"/>
                          <a:sym typeface="+mn-lt"/>
                        </a:rPr>
                        <a:t>《</a:t>
                      </a:r>
                      <a:r>
                        <a:rPr lang="zh-CN" altLang="en-US" sz="1600" b="1" u="none" strike="noStrike" dirty="0">
                          <a:effectLst/>
                          <a:latin typeface="+mn-lt"/>
                          <a:ea typeface="+mn-ea"/>
                          <a:cs typeface="+mn-ea"/>
                          <a:sym typeface="+mn-lt"/>
                        </a:rPr>
                        <a:t>信息技术 面阵式二维码识读引擎通用规范</a:t>
                      </a:r>
                      <a:r>
                        <a:rPr lang="en-US" altLang="zh-CN" sz="1600" b="1" u="none" strike="noStrike" dirty="0">
                          <a:effectLst/>
                          <a:latin typeface="+mn-lt"/>
                          <a:ea typeface="+mn-ea"/>
                          <a:cs typeface="+mn-ea"/>
                          <a:sym typeface="+mn-lt"/>
                        </a:rPr>
                        <a:t>》</a:t>
                      </a:r>
                      <a:endParaRPr lang="en-US" altLang="zh-CN" sz="1600" b="1" i="0" u="none" strike="noStrike" dirty="0">
                        <a:solidFill>
                          <a:schemeClr val="tx1"/>
                        </a:solidFill>
                        <a:effectLst/>
                        <a:latin typeface="+mn-lt"/>
                        <a:ea typeface="+mn-ea"/>
                        <a:cs typeface="+mn-ea"/>
                        <a:sym typeface="+mn-lt"/>
                      </a:endParaRPr>
                    </a:p>
                  </a:txBody>
                  <a:tcPr marL="7211" marR="7211" marT="7211" marB="0" anchor="ctr"/>
                </a:tc>
                <a:extLst>
                  <a:ext uri="{0D108BD9-81ED-4DB2-BD59-A6C34878D82A}">
                    <a16:rowId xmlns:a16="http://schemas.microsoft.com/office/drawing/2014/main" xmlns="" val="10004"/>
                  </a:ext>
                </a:extLst>
              </a:tr>
              <a:tr h="341539">
                <a:tc>
                  <a:txBody>
                    <a:bodyPr/>
                    <a:lstStyle/>
                    <a:p>
                      <a:pPr algn="ctr" rtl="0" fontAlgn="ctr"/>
                      <a:r>
                        <a:rPr lang="en-US" altLang="zh-CN" sz="1600" b="1" u="none" strike="noStrike" dirty="0">
                          <a:effectLst/>
                          <a:latin typeface="+mn-lt"/>
                          <a:ea typeface="+mn-ea"/>
                          <a:cs typeface="+mn-ea"/>
                          <a:sym typeface="+mn-lt"/>
                        </a:rPr>
                        <a:t>5</a:t>
                      </a:r>
                      <a:endParaRPr lang="en-US" altLang="zh-CN" sz="1600" b="1" i="0" u="none" strike="noStrike" dirty="0">
                        <a:solidFill>
                          <a:schemeClr val="tx1"/>
                        </a:solidFill>
                        <a:effectLst/>
                        <a:latin typeface="+mn-lt"/>
                        <a:ea typeface="+mn-ea"/>
                        <a:cs typeface="+mn-ea"/>
                        <a:sym typeface="+mn-lt"/>
                      </a:endParaRPr>
                    </a:p>
                  </a:txBody>
                  <a:tcPr marL="7211" marR="7211" marT="7211" marB="0" anchor="ctr"/>
                </a:tc>
                <a:tc>
                  <a:txBody>
                    <a:bodyPr/>
                    <a:lstStyle/>
                    <a:p>
                      <a:pPr algn="ctr" rtl="0" fontAlgn="ctr"/>
                      <a:r>
                        <a:rPr lang="zh-CN" altLang="en-US" sz="1600" b="1" u="none" strike="noStrike" dirty="0">
                          <a:effectLst/>
                          <a:latin typeface="+mn-lt"/>
                          <a:ea typeface="+mn-ea"/>
                          <a:cs typeface="+mn-ea"/>
                          <a:sym typeface="+mn-lt"/>
                        </a:rPr>
                        <a:t>行业</a:t>
                      </a:r>
                      <a:endParaRPr lang="zh-CN" altLang="en-US" sz="1600" b="1" i="0" u="none" strike="noStrike" dirty="0">
                        <a:solidFill>
                          <a:schemeClr val="tx1"/>
                        </a:solidFill>
                        <a:effectLst/>
                        <a:latin typeface="+mn-lt"/>
                        <a:ea typeface="+mn-ea"/>
                        <a:cs typeface="+mn-ea"/>
                        <a:sym typeface="+mn-lt"/>
                      </a:endParaRPr>
                    </a:p>
                  </a:txBody>
                  <a:tcPr marL="7211" marR="7211" marT="7211" marB="0" anchor="ctr"/>
                </a:tc>
                <a:tc>
                  <a:txBody>
                    <a:bodyPr/>
                    <a:lstStyle/>
                    <a:p>
                      <a:pPr algn="ctr" rtl="0" fontAlgn="ctr"/>
                      <a:r>
                        <a:rPr lang="en-US" sz="1600" b="1" u="none" strike="noStrike" dirty="0">
                          <a:effectLst/>
                          <a:latin typeface="+mn-lt"/>
                          <a:ea typeface="+mn-ea"/>
                          <a:cs typeface="+mn-ea"/>
                          <a:sym typeface="+mn-lt"/>
                        </a:rPr>
                        <a:t>JJ 3-2012 SCDCC </a:t>
                      </a:r>
                      <a:endParaRPr lang="en-US" sz="1600" b="1" i="0" u="none" strike="noStrike" dirty="0">
                        <a:solidFill>
                          <a:schemeClr val="tx1"/>
                        </a:solidFill>
                        <a:effectLst/>
                        <a:latin typeface="+mn-lt"/>
                        <a:ea typeface="+mn-ea"/>
                        <a:cs typeface="+mn-ea"/>
                        <a:sym typeface="+mn-lt"/>
                      </a:endParaRPr>
                    </a:p>
                  </a:txBody>
                  <a:tcPr marL="7211" marR="7211" marT="7211" marB="0" anchor="ctr"/>
                </a:tc>
                <a:tc>
                  <a:txBody>
                    <a:bodyPr/>
                    <a:lstStyle/>
                    <a:p>
                      <a:pPr algn="ctr" rtl="0" fontAlgn="ctr"/>
                      <a:r>
                        <a:rPr lang="en-US" altLang="zh-CN" sz="1600" b="1" u="none" strike="noStrike" dirty="0">
                          <a:effectLst/>
                          <a:latin typeface="+mn-lt"/>
                          <a:ea typeface="+mn-ea"/>
                          <a:cs typeface="+mn-ea"/>
                          <a:sym typeface="+mn-lt"/>
                        </a:rPr>
                        <a:t>《</a:t>
                      </a:r>
                      <a:r>
                        <a:rPr lang="zh-CN" altLang="en-US" sz="1600" b="1" u="none" strike="noStrike" dirty="0">
                          <a:effectLst/>
                          <a:latin typeface="+mn-lt"/>
                          <a:ea typeface="+mn-ea"/>
                          <a:cs typeface="+mn-ea"/>
                          <a:sym typeface="+mn-lt"/>
                        </a:rPr>
                        <a:t>识读设备技术规范</a:t>
                      </a:r>
                      <a:r>
                        <a:rPr lang="en-US" altLang="zh-CN" sz="1600" b="1" u="none" strike="noStrike" dirty="0">
                          <a:effectLst/>
                          <a:latin typeface="+mn-lt"/>
                          <a:ea typeface="+mn-ea"/>
                          <a:cs typeface="+mn-ea"/>
                          <a:sym typeface="+mn-lt"/>
                        </a:rPr>
                        <a:t>》</a:t>
                      </a:r>
                      <a:endParaRPr lang="en-US" altLang="zh-CN" sz="1600" b="1" i="0" u="none" strike="noStrike" dirty="0">
                        <a:solidFill>
                          <a:schemeClr val="tx1"/>
                        </a:solidFill>
                        <a:effectLst/>
                        <a:latin typeface="+mn-lt"/>
                        <a:ea typeface="+mn-ea"/>
                        <a:cs typeface="+mn-ea"/>
                        <a:sym typeface="+mn-lt"/>
                      </a:endParaRPr>
                    </a:p>
                  </a:txBody>
                  <a:tcPr marL="7211" marR="7211" marT="7211" marB="0" anchor="ctr"/>
                </a:tc>
                <a:extLst>
                  <a:ext uri="{0D108BD9-81ED-4DB2-BD59-A6C34878D82A}">
                    <a16:rowId xmlns:a16="http://schemas.microsoft.com/office/drawing/2014/main" xmlns="" val="10005"/>
                  </a:ext>
                </a:extLst>
              </a:tr>
              <a:tr h="341539">
                <a:tc>
                  <a:txBody>
                    <a:bodyPr/>
                    <a:lstStyle/>
                    <a:p>
                      <a:pPr algn="ctr" rtl="0" fontAlgn="ctr"/>
                      <a:r>
                        <a:rPr lang="en-US" altLang="zh-CN" sz="1600" b="1" u="none" strike="noStrike" dirty="0">
                          <a:effectLst/>
                          <a:latin typeface="+mn-lt"/>
                          <a:ea typeface="+mn-ea"/>
                          <a:cs typeface="+mn-ea"/>
                          <a:sym typeface="+mn-lt"/>
                        </a:rPr>
                        <a:t>6</a:t>
                      </a:r>
                      <a:endParaRPr lang="en-US" altLang="zh-CN" sz="1600" b="1" i="0" u="none" strike="noStrike" dirty="0">
                        <a:solidFill>
                          <a:schemeClr val="tx1"/>
                        </a:solidFill>
                        <a:effectLst/>
                        <a:latin typeface="+mn-lt"/>
                        <a:ea typeface="+mn-ea"/>
                        <a:cs typeface="+mn-ea"/>
                        <a:sym typeface="+mn-lt"/>
                      </a:endParaRPr>
                    </a:p>
                  </a:txBody>
                  <a:tcPr marL="7211" marR="7211" marT="7211" marB="0" anchor="ctr"/>
                </a:tc>
                <a:tc>
                  <a:txBody>
                    <a:bodyPr/>
                    <a:lstStyle/>
                    <a:p>
                      <a:pPr algn="ctr" rtl="0" fontAlgn="ctr"/>
                      <a:r>
                        <a:rPr lang="zh-CN" altLang="en-US" sz="1600" b="1" i="0" u="none" strike="noStrike" dirty="0">
                          <a:solidFill>
                            <a:schemeClr val="tx1"/>
                          </a:solidFill>
                          <a:effectLst/>
                          <a:latin typeface="+mn-lt"/>
                          <a:ea typeface="+mn-ea"/>
                          <a:cs typeface="+mn-ea"/>
                          <a:sym typeface="+mn-lt"/>
                        </a:rPr>
                        <a:t>团体</a:t>
                      </a:r>
                    </a:p>
                  </a:txBody>
                  <a:tcPr marL="7211" marR="7211" marT="7211" marB="0" anchor="ctr"/>
                </a:tc>
                <a:tc>
                  <a:txBody>
                    <a:bodyPr/>
                    <a:lstStyle/>
                    <a:p>
                      <a:pPr algn="ctr" rtl="0" fontAlgn="ctr"/>
                      <a:r>
                        <a:rPr lang="en-US" sz="1600" b="1" i="0" u="none" strike="noStrike" dirty="0">
                          <a:solidFill>
                            <a:schemeClr val="tx1"/>
                          </a:solidFill>
                          <a:effectLst/>
                          <a:latin typeface="+mn-lt"/>
                          <a:ea typeface="+mn-ea"/>
                          <a:cs typeface="+mn-ea"/>
                          <a:sym typeface="+mn-lt"/>
                        </a:rPr>
                        <a:t>T/CAQP 001-2017</a:t>
                      </a:r>
                    </a:p>
                  </a:txBody>
                  <a:tcPr marL="7211" marR="7211" marT="7211" marB="0" anchor="ctr"/>
                </a:tc>
                <a:tc>
                  <a:txBody>
                    <a:bodyPr/>
                    <a:lstStyle/>
                    <a:p>
                      <a:pPr algn="ctr" rtl="0" fontAlgn="ctr"/>
                      <a:r>
                        <a:rPr lang="en-US" altLang="zh-CN" sz="1600" b="1" i="0" u="none" strike="noStrike" dirty="0">
                          <a:solidFill>
                            <a:schemeClr val="tx1"/>
                          </a:solidFill>
                          <a:effectLst/>
                          <a:latin typeface="+mn-lt"/>
                          <a:ea typeface="+mn-ea"/>
                          <a:cs typeface="+mn-ea"/>
                          <a:sym typeface="+mn-lt"/>
                        </a:rPr>
                        <a:t>《</a:t>
                      </a:r>
                      <a:r>
                        <a:rPr lang="zh-CN" altLang="en-US" sz="1600" b="1" i="0" u="none" strike="noStrike" dirty="0">
                          <a:solidFill>
                            <a:schemeClr val="tx1"/>
                          </a:solidFill>
                          <a:effectLst/>
                          <a:latin typeface="+mn-lt"/>
                          <a:ea typeface="+mn-ea"/>
                          <a:cs typeface="+mn-ea"/>
                          <a:sym typeface="+mn-lt"/>
                        </a:rPr>
                        <a:t>汽车零部件质量追溯体系规范</a:t>
                      </a:r>
                      <a:r>
                        <a:rPr lang="en-US" altLang="zh-CN" sz="1600" b="1" i="0" u="none" strike="noStrike" dirty="0">
                          <a:solidFill>
                            <a:schemeClr val="tx1"/>
                          </a:solidFill>
                          <a:effectLst/>
                          <a:latin typeface="+mn-lt"/>
                          <a:ea typeface="+mn-ea"/>
                          <a:cs typeface="+mn-ea"/>
                          <a:sym typeface="+mn-lt"/>
                        </a:rPr>
                        <a:t>》</a:t>
                      </a:r>
                    </a:p>
                  </a:txBody>
                  <a:tcPr marL="7211" marR="7211" marT="7211" marB="0" anchor="ctr"/>
                </a:tc>
                <a:extLst>
                  <a:ext uri="{0D108BD9-81ED-4DB2-BD59-A6C34878D82A}">
                    <a16:rowId xmlns:a16="http://schemas.microsoft.com/office/drawing/2014/main" xmlns="" val="10006"/>
                  </a:ext>
                </a:extLst>
              </a:tr>
            </a:tbl>
          </a:graphicData>
        </a:graphic>
      </p:graphicFrame>
      <p:grpSp>
        <p:nvGrpSpPr>
          <p:cNvPr id="5" name="组合 2"/>
          <p:cNvGrpSpPr>
            <a:grpSpLocks/>
          </p:cNvGrpSpPr>
          <p:nvPr/>
        </p:nvGrpSpPr>
        <p:grpSpPr bwMode="auto">
          <a:xfrm>
            <a:off x="1413166" y="1593969"/>
            <a:ext cx="4110213" cy="555582"/>
            <a:chOff x="599277" y="1771487"/>
            <a:chExt cx="4216513" cy="649158"/>
          </a:xfrm>
        </p:grpSpPr>
        <p:sp>
          <p:nvSpPr>
            <p:cNvPr id="6" name="任意多边形 81"/>
            <p:cNvSpPr/>
            <p:nvPr/>
          </p:nvSpPr>
          <p:spPr>
            <a:xfrm>
              <a:off x="599277" y="1771487"/>
              <a:ext cx="563471" cy="649158"/>
            </a:xfrm>
            <a:custGeom>
              <a:avLst/>
              <a:gdLst>
                <a:gd name="connsiteX0" fmla="*/ 397520 w 814615"/>
                <a:gd name="connsiteY0" fmla="*/ 0 h 834190"/>
                <a:gd name="connsiteX1" fmla="*/ 814615 w 814615"/>
                <a:gd name="connsiteY1" fmla="*/ 417095 h 834190"/>
                <a:gd name="connsiteX2" fmla="*/ 397520 w 814615"/>
                <a:gd name="connsiteY2" fmla="*/ 834190 h 834190"/>
                <a:gd name="connsiteX3" fmla="*/ 13203 w 814615"/>
                <a:gd name="connsiteY3" fmla="*/ 579447 h 834190"/>
                <a:gd name="connsiteX4" fmla="*/ 0 w 814615"/>
                <a:gd name="connsiteY4" fmla="*/ 536917 h 834190"/>
                <a:gd name="connsiteX5" fmla="*/ 127661 w 814615"/>
                <a:gd name="connsiteY5" fmla="*/ 417095 h 834190"/>
                <a:gd name="connsiteX6" fmla="*/ 0 w 814615"/>
                <a:gd name="connsiteY6" fmla="*/ 297273 h 834190"/>
                <a:gd name="connsiteX7" fmla="*/ 13203 w 814615"/>
                <a:gd name="connsiteY7" fmla="*/ 254743 h 834190"/>
                <a:gd name="connsiteX8" fmla="*/ 397520 w 814615"/>
                <a:gd name="connsiteY8" fmla="*/ 0 h 83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4615" h="834190">
                  <a:moveTo>
                    <a:pt x="397520" y="0"/>
                  </a:moveTo>
                  <a:cubicBezTo>
                    <a:pt x="627875" y="0"/>
                    <a:pt x="814615" y="186740"/>
                    <a:pt x="814615" y="417095"/>
                  </a:cubicBezTo>
                  <a:cubicBezTo>
                    <a:pt x="814615" y="647450"/>
                    <a:pt x="627875" y="834190"/>
                    <a:pt x="397520" y="834190"/>
                  </a:cubicBezTo>
                  <a:cubicBezTo>
                    <a:pt x="224754" y="834190"/>
                    <a:pt x="76521" y="729149"/>
                    <a:pt x="13203" y="579447"/>
                  </a:cubicBezTo>
                  <a:lnTo>
                    <a:pt x="0" y="536917"/>
                  </a:lnTo>
                  <a:lnTo>
                    <a:pt x="127661" y="417095"/>
                  </a:lnTo>
                  <a:lnTo>
                    <a:pt x="0" y="297273"/>
                  </a:lnTo>
                  <a:lnTo>
                    <a:pt x="13203" y="254743"/>
                  </a:lnTo>
                  <a:cubicBezTo>
                    <a:pt x="76521" y="105041"/>
                    <a:pt x="224754" y="0"/>
                    <a:pt x="397520" y="0"/>
                  </a:cubicBezTo>
                  <a:close/>
                </a:path>
              </a:pathLst>
            </a:custGeom>
            <a:solidFill>
              <a:srgbClr val="1E72BF"/>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bg-BG" sz="2400" b="1" kern="0" dirty="0">
                  <a:solidFill>
                    <a:schemeClr val="bg1"/>
                  </a:solidFill>
                  <a:latin typeface="+mn-lt"/>
                  <a:ea typeface="+mn-ea"/>
                  <a:cs typeface="+mn-ea"/>
                  <a:sym typeface="+mn-lt"/>
                </a:rPr>
                <a:t>А</a:t>
              </a:r>
              <a:endParaRPr lang="en-US" sz="2400" b="1" kern="0" dirty="0">
                <a:solidFill>
                  <a:schemeClr val="bg1"/>
                </a:solidFill>
                <a:latin typeface="+mn-lt"/>
                <a:ea typeface="+mn-ea"/>
                <a:cs typeface="+mn-ea"/>
                <a:sym typeface="+mn-lt"/>
              </a:endParaRPr>
            </a:p>
          </p:txBody>
        </p:sp>
        <p:sp>
          <p:nvSpPr>
            <p:cNvPr id="7" name="矩形 4"/>
            <p:cNvSpPr>
              <a:spLocks noChangeArrowheads="1"/>
            </p:cNvSpPr>
            <p:nvPr/>
          </p:nvSpPr>
          <p:spPr bwMode="auto">
            <a:xfrm>
              <a:off x="1266946" y="1824010"/>
              <a:ext cx="3548844" cy="509005"/>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buFontTx/>
                <a:buNone/>
                <a:defRPr/>
              </a:pPr>
              <a:r>
                <a:rPr lang="zh-CN" altLang="en-US" sz="2000" dirty="0">
                  <a:latin typeface="+mn-lt"/>
                  <a:ea typeface="+mn-ea"/>
                  <a:cs typeface="+mn-ea"/>
                  <a:sym typeface="+mn-lt"/>
                </a:rPr>
                <a:t>国家标准</a:t>
              </a:r>
              <a:r>
                <a:rPr lang="en-US" altLang="zh-CN" sz="2000" dirty="0">
                  <a:latin typeface="+mn-lt"/>
                  <a:ea typeface="+mn-ea"/>
                  <a:cs typeface="+mn-ea"/>
                  <a:sym typeface="+mn-lt"/>
                </a:rPr>
                <a:t>1</a:t>
              </a:r>
              <a:r>
                <a:rPr lang="zh-CN" altLang="en-US" sz="2000" dirty="0">
                  <a:latin typeface="+mn-lt"/>
                  <a:ea typeface="+mn-ea"/>
                  <a:cs typeface="+mn-ea"/>
                  <a:sym typeface="+mn-lt"/>
                </a:rPr>
                <a:t>项</a:t>
              </a:r>
            </a:p>
          </p:txBody>
        </p:sp>
      </p:grpSp>
      <p:grpSp>
        <p:nvGrpSpPr>
          <p:cNvPr id="8" name="组合 5"/>
          <p:cNvGrpSpPr>
            <a:grpSpLocks/>
          </p:cNvGrpSpPr>
          <p:nvPr/>
        </p:nvGrpSpPr>
        <p:grpSpPr bwMode="auto">
          <a:xfrm>
            <a:off x="1413166" y="2327930"/>
            <a:ext cx="4111762" cy="520866"/>
            <a:chOff x="2651279" y="2992980"/>
            <a:chExt cx="4216318" cy="608594"/>
          </a:xfrm>
        </p:grpSpPr>
        <p:sp>
          <p:nvSpPr>
            <p:cNvPr id="9" name="任意多边形 82"/>
            <p:cNvSpPr/>
            <p:nvPr/>
          </p:nvSpPr>
          <p:spPr>
            <a:xfrm>
              <a:off x="2651279" y="2992980"/>
              <a:ext cx="563233" cy="608594"/>
            </a:xfrm>
            <a:custGeom>
              <a:avLst/>
              <a:gdLst>
                <a:gd name="connsiteX0" fmla="*/ 398785 w 815880"/>
                <a:gd name="connsiteY0" fmla="*/ 0 h 834190"/>
                <a:gd name="connsiteX1" fmla="*/ 815880 w 815880"/>
                <a:gd name="connsiteY1" fmla="*/ 417095 h 834190"/>
                <a:gd name="connsiteX2" fmla="*/ 398785 w 815880"/>
                <a:gd name="connsiteY2" fmla="*/ 834190 h 834190"/>
                <a:gd name="connsiteX3" fmla="*/ 14468 w 815880"/>
                <a:gd name="connsiteY3" fmla="*/ 579447 h 834190"/>
                <a:gd name="connsiteX4" fmla="*/ 0 w 815880"/>
                <a:gd name="connsiteY4" fmla="*/ 532840 h 834190"/>
                <a:gd name="connsiteX5" fmla="*/ 124065 w 815880"/>
                <a:gd name="connsiteY5" fmla="*/ 416393 h 834190"/>
                <a:gd name="connsiteX6" fmla="*/ 337 w 815880"/>
                <a:gd name="connsiteY6" fmla="*/ 300263 h 834190"/>
                <a:gd name="connsiteX7" fmla="*/ 14468 w 815880"/>
                <a:gd name="connsiteY7" fmla="*/ 254743 h 834190"/>
                <a:gd name="connsiteX8" fmla="*/ 398785 w 815880"/>
                <a:gd name="connsiteY8" fmla="*/ 0 h 83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5880" h="834190">
                  <a:moveTo>
                    <a:pt x="398785" y="0"/>
                  </a:moveTo>
                  <a:cubicBezTo>
                    <a:pt x="629140" y="0"/>
                    <a:pt x="815880" y="186740"/>
                    <a:pt x="815880" y="417095"/>
                  </a:cubicBezTo>
                  <a:cubicBezTo>
                    <a:pt x="815880" y="647450"/>
                    <a:pt x="629140" y="834190"/>
                    <a:pt x="398785" y="834190"/>
                  </a:cubicBezTo>
                  <a:cubicBezTo>
                    <a:pt x="226019" y="834190"/>
                    <a:pt x="77786" y="729149"/>
                    <a:pt x="14468" y="579447"/>
                  </a:cubicBezTo>
                  <a:lnTo>
                    <a:pt x="0" y="532840"/>
                  </a:lnTo>
                  <a:lnTo>
                    <a:pt x="124065" y="416393"/>
                  </a:lnTo>
                  <a:lnTo>
                    <a:pt x="337" y="300263"/>
                  </a:lnTo>
                  <a:lnTo>
                    <a:pt x="14468" y="254743"/>
                  </a:lnTo>
                  <a:cubicBezTo>
                    <a:pt x="77786" y="105041"/>
                    <a:pt x="226019" y="0"/>
                    <a:pt x="398785" y="0"/>
                  </a:cubicBezTo>
                  <a:close/>
                </a:path>
              </a:pathLst>
            </a:custGeom>
            <a:solidFill>
              <a:srgbClr val="1E72BF"/>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en-US" sz="2400" b="1" kern="0" dirty="0">
                  <a:solidFill>
                    <a:schemeClr val="bg1"/>
                  </a:solidFill>
                  <a:latin typeface="+mn-lt"/>
                  <a:ea typeface="+mn-ea"/>
                  <a:cs typeface="+mn-ea"/>
                  <a:sym typeface="+mn-lt"/>
                </a:rPr>
                <a:t>B</a:t>
              </a:r>
            </a:p>
          </p:txBody>
        </p:sp>
        <p:sp>
          <p:nvSpPr>
            <p:cNvPr id="10" name="矩形 7"/>
            <p:cNvSpPr>
              <a:spLocks noChangeArrowheads="1"/>
            </p:cNvSpPr>
            <p:nvPr/>
          </p:nvSpPr>
          <p:spPr bwMode="auto">
            <a:xfrm>
              <a:off x="3318666" y="3025500"/>
              <a:ext cx="3548931" cy="509005"/>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buFontTx/>
                <a:buNone/>
                <a:defRPr/>
              </a:pPr>
              <a:r>
                <a:rPr lang="zh-CN" altLang="en-US" sz="2000" dirty="0">
                  <a:latin typeface="+mn-lt"/>
                  <a:ea typeface="+mn-ea"/>
                  <a:cs typeface="+mn-ea"/>
                  <a:sym typeface="+mn-lt"/>
                </a:rPr>
                <a:t>行业标准</a:t>
              </a:r>
              <a:r>
                <a:rPr lang="en-US" altLang="zh-CN" sz="2000" dirty="0">
                  <a:latin typeface="+mn-lt"/>
                  <a:ea typeface="+mn-ea"/>
                  <a:cs typeface="+mn-ea"/>
                  <a:sym typeface="+mn-lt"/>
                </a:rPr>
                <a:t>4</a:t>
              </a:r>
              <a:r>
                <a:rPr lang="zh-CN" altLang="en-US" sz="2000" dirty="0">
                  <a:latin typeface="+mn-lt"/>
                  <a:ea typeface="+mn-ea"/>
                  <a:cs typeface="+mn-ea"/>
                  <a:sym typeface="+mn-lt"/>
                </a:rPr>
                <a:t>项</a:t>
              </a:r>
            </a:p>
          </p:txBody>
        </p:sp>
      </p:grpSp>
      <p:grpSp>
        <p:nvGrpSpPr>
          <p:cNvPr id="11" name="组合 8"/>
          <p:cNvGrpSpPr>
            <a:grpSpLocks/>
          </p:cNvGrpSpPr>
          <p:nvPr/>
        </p:nvGrpSpPr>
        <p:grpSpPr bwMode="auto">
          <a:xfrm>
            <a:off x="1394688" y="2967467"/>
            <a:ext cx="4128691" cy="539220"/>
            <a:chOff x="4581538" y="1872332"/>
            <a:chExt cx="4234747" cy="630040"/>
          </a:xfrm>
        </p:grpSpPr>
        <p:sp>
          <p:nvSpPr>
            <p:cNvPr id="12" name="任意多边形 83"/>
            <p:cNvSpPr/>
            <p:nvPr/>
          </p:nvSpPr>
          <p:spPr>
            <a:xfrm>
              <a:off x="4581538" y="1872332"/>
              <a:ext cx="567333" cy="630040"/>
            </a:xfrm>
            <a:custGeom>
              <a:avLst/>
              <a:gdLst>
                <a:gd name="connsiteX0" fmla="*/ 402665 w 819760"/>
                <a:gd name="connsiteY0" fmla="*/ 0 h 834190"/>
                <a:gd name="connsiteX1" fmla="*/ 819760 w 819760"/>
                <a:gd name="connsiteY1" fmla="*/ 417095 h 834190"/>
                <a:gd name="connsiteX2" fmla="*/ 402665 w 819760"/>
                <a:gd name="connsiteY2" fmla="*/ 834190 h 834190"/>
                <a:gd name="connsiteX3" fmla="*/ 18348 w 819760"/>
                <a:gd name="connsiteY3" fmla="*/ 579447 h 834190"/>
                <a:gd name="connsiteX4" fmla="*/ 0 w 819760"/>
                <a:gd name="connsiteY4" fmla="*/ 520342 h 834190"/>
                <a:gd name="connsiteX5" fmla="*/ 110749 w 819760"/>
                <a:gd name="connsiteY5" fmla="*/ 416393 h 834190"/>
                <a:gd name="connsiteX6" fmla="*/ 338 w 819760"/>
                <a:gd name="connsiteY6" fmla="*/ 312762 h 834190"/>
                <a:gd name="connsiteX7" fmla="*/ 18348 w 819760"/>
                <a:gd name="connsiteY7" fmla="*/ 254743 h 834190"/>
                <a:gd name="connsiteX8" fmla="*/ 402665 w 819760"/>
                <a:gd name="connsiteY8" fmla="*/ 0 h 83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9760" h="834190">
                  <a:moveTo>
                    <a:pt x="402665" y="0"/>
                  </a:moveTo>
                  <a:cubicBezTo>
                    <a:pt x="633020" y="0"/>
                    <a:pt x="819760" y="186740"/>
                    <a:pt x="819760" y="417095"/>
                  </a:cubicBezTo>
                  <a:cubicBezTo>
                    <a:pt x="819760" y="647450"/>
                    <a:pt x="633020" y="834190"/>
                    <a:pt x="402665" y="834190"/>
                  </a:cubicBezTo>
                  <a:cubicBezTo>
                    <a:pt x="229899" y="834190"/>
                    <a:pt x="81666" y="729149"/>
                    <a:pt x="18348" y="579447"/>
                  </a:cubicBezTo>
                  <a:lnTo>
                    <a:pt x="0" y="520342"/>
                  </a:lnTo>
                  <a:lnTo>
                    <a:pt x="110749" y="416393"/>
                  </a:lnTo>
                  <a:lnTo>
                    <a:pt x="338" y="312762"/>
                  </a:lnTo>
                  <a:lnTo>
                    <a:pt x="18348" y="254743"/>
                  </a:lnTo>
                  <a:cubicBezTo>
                    <a:pt x="81666" y="105041"/>
                    <a:pt x="229899" y="0"/>
                    <a:pt x="402665" y="0"/>
                  </a:cubicBezTo>
                  <a:close/>
                </a:path>
              </a:pathLst>
            </a:custGeom>
            <a:solidFill>
              <a:srgbClr val="1E72BF"/>
            </a:solidFill>
            <a:ln w="12700" cap="flat" cmpd="sng" algn="ctr">
              <a:noFill/>
              <a:prstDash val="solid"/>
              <a:miter lim="800000"/>
            </a:ln>
            <a:effectLst/>
          </p:spPr>
          <p:txBody>
            <a:bodyPr anchor="ctr"/>
            <a:lstStyle/>
            <a:p>
              <a:pPr algn="ctr" eaLnBrk="1" fontAlgn="auto" hangingPunct="1">
                <a:spcBef>
                  <a:spcPts val="0"/>
                </a:spcBef>
                <a:spcAft>
                  <a:spcPts val="0"/>
                </a:spcAft>
                <a:defRPr/>
              </a:pPr>
              <a:r>
                <a:rPr lang="en-US" sz="2400" b="1" kern="0" dirty="0">
                  <a:solidFill>
                    <a:schemeClr val="bg1"/>
                  </a:solidFill>
                  <a:latin typeface="+mn-lt"/>
                  <a:ea typeface="+mn-ea"/>
                  <a:cs typeface="+mn-ea"/>
                  <a:sym typeface="+mn-lt"/>
                </a:rPr>
                <a:t>C</a:t>
              </a:r>
            </a:p>
          </p:txBody>
        </p:sp>
        <p:sp>
          <p:nvSpPr>
            <p:cNvPr id="13" name="矩形 10"/>
            <p:cNvSpPr>
              <a:spLocks noChangeArrowheads="1"/>
            </p:cNvSpPr>
            <p:nvPr/>
          </p:nvSpPr>
          <p:spPr bwMode="auto">
            <a:xfrm>
              <a:off x="5268046" y="1928290"/>
              <a:ext cx="3548239" cy="509005"/>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buFontTx/>
                <a:buNone/>
                <a:defRPr/>
              </a:pPr>
              <a:r>
                <a:rPr lang="zh-CN" altLang="en-US" sz="2000" dirty="0">
                  <a:latin typeface="+mn-lt"/>
                  <a:ea typeface="+mn-ea"/>
                  <a:cs typeface="+mn-ea"/>
                  <a:sym typeface="+mn-lt"/>
                </a:rPr>
                <a:t>团体标准</a:t>
              </a:r>
              <a:r>
                <a:rPr lang="en-US" altLang="zh-CN" sz="2000" dirty="0">
                  <a:latin typeface="+mn-lt"/>
                  <a:ea typeface="+mn-ea"/>
                  <a:cs typeface="+mn-ea"/>
                  <a:sym typeface="+mn-lt"/>
                </a:rPr>
                <a:t>1</a:t>
              </a:r>
              <a:r>
                <a:rPr lang="zh-CN" altLang="en-US" sz="2000" dirty="0">
                  <a:latin typeface="+mn-lt"/>
                  <a:ea typeface="+mn-ea"/>
                  <a:cs typeface="+mn-ea"/>
                  <a:sym typeface="+mn-lt"/>
                </a:rPr>
                <a:t>项</a:t>
              </a:r>
            </a:p>
          </p:txBody>
        </p:sp>
      </p:grpSp>
      <p:grpSp>
        <p:nvGrpSpPr>
          <p:cNvPr id="14" name="组合 13"/>
          <p:cNvGrpSpPr>
            <a:grpSpLocks/>
          </p:cNvGrpSpPr>
          <p:nvPr/>
        </p:nvGrpSpPr>
        <p:grpSpPr bwMode="auto">
          <a:xfrm rot="5694654">
            <a:off x="8648634" y="826859"/>
            <a:ext cx="2186981" cy="2687638"/>
            <a:chOff x="2917372" y="3686629"/>
            <a:chExt cx="1320800" cy="1320800"/>
          </a:xfrm>
        </p:grpSpPr>
        <p:sp>
          <p:nvSpPr>
            <p:cNvPr id="15" name="泪滴形 14"/>
            <p:cNvSpPr/>
            <p:nvPr/>
          </p:nvSpPr>
          <p:spPr>
            <a:xfrm rot="8100000">
              <a:off x="2917372" y="3686629"/>
              <a:ext cx="1320800" cy="1320800"/>
            </a:xfrm>
            <a:prstGeom prst="teardrop">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cs typeface="+mn-ea"/>
                <a:sym typeface="+mn-lt"/>
              </a:endParaRPr>
            </a:p>
          </p:txBody>
        </p:sp>
        <p:sp>
          <p:nvSpPr>
            <p:cNvPr id="16" name="椭圆 15"/>
            <p:cNvSpPr/>
            <p:nvPr/>
          </p:nvSpPr>
          <p:spPr>
            <a:xfrm rot="16207017">
              <a:off x="3090566" y="3847860"/>
              <a:ext cx="974412" cy="9983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rgbClr val="FF0000"/>
                  </a:solidFill>
                  <a:cs typeface="+mn-ea"/>
                  <a:sym typeface="+mn-lt"/>
                </a:rPr>
                <a:t>公司获得省标准贡献奖</a:t>
              </a:r>
              <a:endParaRPr lang="en-US" altLang="zh-CN" b="1" dirty="0">
                <a:solidFill>
                  <a:srgbClr val="FF0000"/>
                </a:solidFill>
                <a:cs typeface="+mn-ea"/>
                <a:sym typeface="+mn-lt"/>
              </a:endParaRPr>
            </a:p>
          </p:txBody>
        </p:sp>
      </p:grpSp>
      <p:sp>
        <p:nvSpPr>
          <p:cNvPr id="17" name="矩形 16"/>
          <p:cNvSpPr/>
          <p:nvPr/>
        </p:nvSpPr>
        <p:spPr>
          <a:xfrm>
            <a:off x="838200" y="6465888"/>
            <a:ext cx="8721725" cy="307975"/>
          </a:xfrm>
          <a:prstGeom prst="rect">
            <a:avLst/>
          </a:prstGeom>
        </p:spPr>
        <p:txBody>
          <a:bodyPr>
            <a:spAutoFit/>
          </a:bodyPr>
          <a:lstStyle/>
          <a:p>
            <a:pPr>
              <a:defRPr/>
            </a:pPr>
            <a:r>
              <a:rPr lang="zh-CN" altLang="en-US" sz="1400" spc="50" dirty="0">
                <a:solidFill>
                  <a:srgbClr val="FF0000"/>
                </a:solidFill>
                <a:latin typeface="Microsoft YaHei UI" panose="020B0503020204020204" pitchFamily="34" charset="-122"/>
                <a:ea typeface="微软雅黑" panose="020B0503020204020204" pitchFamily="34" charset="-122"/>
                <a:cs typeface="Segoe UI Light" panose="020B0502040204020203" pitchFamily="34" charset="0"/>
                <a:sym typeface="+mn-ea"/>
              </a:rPr>
              <a:t>一维枪、二维枪、引擎三项行业标准由国家工信部发布并填补国内空白</a:t>
            </a:r>
            <a:endParaRPr lang="zh-CN" altLang="en-US" sz="1400" dirty="0">
              <a:solidFill>
                <a:srgbClr val="FF0000"/>
              </a:solidFill>
            </a:endParaRPr>
          </a:p>
        </p:txBody>
      </p:sp>
    </p:spTree>
    <p:extLst>
      <p:ext uri="{BB962C8B-B14F-4D97-AF65-F5344CB8AC3E}">
        <p14:creationId xmlns:p14="http://schemas.microsoft.com/office/powerpoint/2010/main" val="74432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100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strVal val="4*#ppt_w"/>
                                          </p:val>
                                        </p:tav>
                                        <p:tav tm="100000">
                                          <p:val>
                                            <p:strVal val="#ppt_w"/>
                                          </p:val>
                                        </p:tav>
                                      </p:tavLst>
                                    </p:anim>
                                    <p:anim calcmode="lin" valueType="num">
                                      <p:cBhvr>
                                        <p:cTn id="8" dur="500" fill="hold"/>
                                        <p:tgtEl>
                                          <p:spTgt spid="1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b="1" dirty="0" smtClean="0">
                <a:solidFill>
                  <a:schemeClr val="bg1">
                    <a:lumMod val="25000"/>
                  </a:schemeClr>
                </a:solidFill>
                <a:cs typeface="+mn-ea"/>
                <a:sym typeface="+mn-lt"/>
              </a:rPr>
              <a:t>荣誉奖励</a:t>
            </a:r>
            <a:endParaRPr lang="zh-CN" altLang="en-US" sz="4000" b="1" dirty="0">
              <a:solidFill>
                <a:schemeClr val="bg1">
                  <a:lumMod val="25000"/>
                </a:schemeClr>
              </a:solidFill>
            </a:endParaRPr>
          </a:p>
        </p:txBody>
      </p:sp>
      <p:sp>
        <p:nvSpPr>
          <p:cNvPr id="3" name="灯片编号占位符 2"/>
          <p:cNvSpPr>
            <a:spLocks noGrp="1"/>
          </p:cNvSpPr>
          <p:nvPr>
            <p:ph type="sldNum" sz="quarter" idx="12"/>
          </p:nvPr>
        </p:nvSpPr>
        <p:spPr/>
        <p:txBody>
          <a:bodyPr/>
          <a:lstStyle/>
          <a:p>
            <a:fld id="{F7755A1B-FC52-483B-B683-58CCB7978464}" type="slidenum">
              <a:rPr lang="zh-CN" altLang="en-US" smtClean="0"/>
              <a:t>14</a:t>
            </a:fld>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3025998220"/>
              </p:ext>
            </p:extLst>
          </p:nvPr>
        </p:nvGraphicFramePr>
        <p:xfrm>
          <a:off x="4191856" y="2134238"/>
          <a:ext cx="7633432" cy="4522152"/>
        </p:xfrm>
        <a:graphic>
          <a:graphicData uri="http://schemas.openxmlformats.org/drawingml/2006/table">
            <a:tbl>
              <a:tblPr/>
              <a:tblGrid>
                <a:gridCol w="954788">
                  <a:extLst>
                    <a:ext uri="{9D8B030D-6E8A-4147-A177-3AD203B41FA5}">
                      <a16:colId xmlns:a16="http://schemas.microsoft.com/office/drawing/2014/main" xmlns="" val="20000"/>
                    </a:ext>
                  </a:extLst>
                </a:gridCol>
                <a:gridCol w="1139900">
                  <a:extLst>
                    <a:ext uri="{9D8B030D-6E8A-4147-A177-3AD203B41FA5}">
                      <a16:colId xmlns:a16="http://schemas.microsoft.com/office/drawing/2014/main" xmlns="" val="20001"/>
                    </a:ext>
                  </a:extLst>
                </a:gridCol>
                <a:gridCol w="5538744">
                  <a:extLst>
                    <a:ext uri="{9D8B030D-6E8A-4147-A177-3AD203B41FA5}">
                      <a16:colId xmlns:a16="http://schemas.microsoft.com/office/drawing/2014/main" xmlns="" val="20002"/>
                    </a:ext>
                  </a:extLst>
                </a:gridCol>
              </a:tblGrid>
              <a:tr h="637720">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ts val="2700"/>
                        </a:lnSpc>
                        <a:spcBef>
                          <a:spcPct val="0"/>
                        </a:spcBef>
                        <a:spcAft>
                          <a:spcPct val="0"/>
                        </a:spcAft>
                        <a:buClrTx/>
                        <a:buSzTx/>
                        <a:buFontTx/>
                        <a:buNone/>
                        <a:tabLst/>
                      </a:pPr>
                      <a:r>
                        <a:rPr kumimoji="0" lang="zh-CN" altLang="zh-CN" sz="1600" b="1" i="0" u="none" strike="noStrike" cap="none" normalizeH="0" baseline="0" dirty="0">
                          <a:ln>
                            <a:noFill/>
                          </a:ln>
                          <a:solidFill>
                            <a:srgbClr val="FFFFFF"/>
                          </a:solidFill>
                          <a:effectLst/>
                          <a:latin typeface="+mn-lt"/>
                          <a:ea typeface="+mn-ea"/>
                          <a:cs typeface="+mn-ea"/>
                          <a:sym typeface="+mn-lt"/>
                        </a:rPr>
                        <a:t>序号</a:t>
                      </a:r>
                      <a:endParaRPr kumimoji="0" lang="zh-CN" altLang="zh-CN" sz="2400" b="1" i="0" u="none" strike="noStrike" cap="none" normalizeH="0" baseline="0" dirty="0">
                        <a:ln>
                          <a:noFill/>
                        </a:ln>
                        <a:solidFill>
                          <a:srgbClr val="FFFFFF"/>
                        </a:solidFill>
                        <a:effectLst/>
                        <a:latin typeface="+mn-lt"/>
                        <a:ea typeface="+mn-ea"/>
                        <a:cs typeface="+mn-ea"/>
                        <a:sym typeface="+mn-lt"/>
                      </a:endParaRP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ts val="2700"/>
                        </a:lnSpc>
                        <a:spcBef>
                          <a:spcPct val="0"/>
                        </a:spcBef>
                        <a:spcAft>
                          <a:spcPct val="0"/>
                        </a:spcAft>
                        <a:buClrTx/>
                        <a:buSzTx/>
                        <a:buFontTx/>
                        <a:buNone/>
                        <a:tabLst/>
                      </a:pPr>
                      <a:r>
                        <a:rPr kumimoji="0" lang="zh-CN" altLang="zh-CN" sz="1600" b="1" i="0" u="none" strike="noStrike" cap="none" normalizeH="0" baseline="0" dirty="0">
                          <a:ln>
                            <a:noFill/>
                          </a:ln>
                          <a:solidFill>
                            <a:srgbClr val="FFFFFF"/>
                          </a:solidFill>
                          <a:effectLst/>
                          <a:latin typeface="+mn-lt"/>
                          <a:ea typeface="+mn-ea"/>
                          <a:cs typeface="+mn-ea"/>
                          <a:sym typeface="+mn-lt"/>
                        </a:rPr>
                        <a:t>获奖</a:t>
                      </a:r>
                      <a:r>
                        <a:rPr kumimoji="0" lang="en-US" altLang="zh-CN" sz="1600" b="1" i="0" u="none" strike="noStrike" cap="none" normalizeH="0" baseline="0" dirty="0">
                          <a:ln>
                            <a:noFill/>
                          </a:ln>
                          <a:solidFill>
                            <a:srgbClr val="FFFFFF"/>
                          </a:solidFill>
                          <a:effectLst/>
                          <a:latin typeface="+mn-lt"/>
                          <a:ea typeface="+mn-ea"/>
                          <a:cs typeface="+mn-ea"/>
                          <a:sym typeface="+mn-lt"/>
                        </a:rPr>
                        <a:t/>
                      </a:r>
                      <a:br>
                        <a:rPr kumimoji="0" lang="en-US" altLang="zh-CN" sz="1600" b="1" i="0" u="none" strike="noStrike" cap="none" normalizeH="0" baseline="0" dirty="0">
                          <a:ln>
                            <a:noFill/>
                          </a:ln>
                          <a:solidFill>
                            <a:srgbClr val="FFFFFF"/>
                          </a:solidFill>
                          <a:effectLst/>
                          <a:latin typeface="+mn-lt"/>
                          <a:ea typeface="+mn-ea"/>
                          <a:cs typeface="+mn-ea"/>
                          <a:sym typeface="+mn-lt"/>
                        </a:rPr>
                      </a:br>
                      <a:r>
                        <a:rPr kumimoji="0" lang="zh-CN" altLang="zh-CN" sz="1600" b="1" i="0" u="none" strike="noStrike" cap="none" normalizeH="0" baseline="0" dirty="0">
                          <a:ln>
                            <a:noFill/>
                          </a:ln>
                          <a:solidFill>
                            <a:srgbClr val="FFFFFF"/>
                          </a:solidFill>
                          <a:effectLst/>
                          <a:latin typeface="+mn-lt"/>
                          <a:ea typeface="+mn-ea"/>
                          <a:cs typeface="+mn-ea"/>
                          <a:sym typeface="+mn-lt"/>
                        </a:rPr>
                        <a:t>年度</a:t>
                      </a:r>
                      <a:endParaRPr kumimoji="0" lang="zh-CN" altLang="zh-CN" sz="2400" b="1" i="0" u="none" strike="noStrike" cap="none" normalizeH="0" baseline="0" dirty="0">
                        <a:ln>
                          <a:noFill/>
                        </a:ln>
                        <a:solidFill>
                          <a:srgbClr val="FFFFFF"/>
                        </a:solidFill>
                        <a:effectLst/>
                        <a:latin typeface="+mn-lt"/>
                        <a:ea typeface="+mn-ea"/>
                        <a:cs typeface="+mn-ea"/>
                        <a:sym typeface="+mn-lt"/>
                      </a:endParaRP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ts val="2700"/>
                        </a:lnSpc>
                        <a:spcBef>
                          <a:spcPct val="0"/>
                        </a:spcBef>
                        <a:spcAft>
                          <a:spcPct val="0"/>
                        </a:spcAft>
                        <a:buClrTx/>
                        <a:buSzTx/>
                        <a:buFontTx/>
                        <a:buNone/>
                        <a:tabLst/>
                      </a:pPr>
                      <a:r>
                        <a:rPr kumimoji="0" lang="zh-CN" altLang="zh-CN" sz="1600" b="1" i="0" u="none" strike="noStrike" cap="none" normalizeH="0" baseline="0" dirty="0">
                          <a:ln>
                            <a:noFill/>
                          </a:ln>
                          <a:solidFill>
                            <a:srgbClr val="FFFFFF"/>
                          </a:solidFill>
                          <a:effectLst/>
                          <a:latin typeface="+mn-lt"/>
                          <a:ea typeface="+mn-ea"/>
                          <a:cs typeface="+mn-ea"/>
                          <a:sym typeface="+mn-lt"/>
                        </a:rPr>
                        <a:t>证书名称</a:t>
                      </a:r>
                      <a:endParaRPr kumimoji="0" lang="zh-CN" altLang="zh-CN" sz="2400" b="1" i="0" u="none" strike="noStrike" cap="none" normalizeH="0" baseline="0" dirty="0">
                        <a:ln>
                          <a:noFill/>
                        </a:ln>
                        <a:solidFill>
                          <a:srgbClr val="FFFFFF"/>
                        </a:solidFill>
                        <a:effectLst/>
                        <a:latin typeface="+mn-lt"/>
                        <a:ea typeface="+mn-ea"/>
                        <a:cs typeface="+mn-ea"/>
                        <a:sym typeface="+mn-lt"/>
                      </a:endParaRP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393819">
                <a:tc>
                  <a:txBody>
                    <a:bodyPr/>
                    <a:lstStyle/>
                    <a:p>
                      <a:pPr marL="0" marR="0" lvl="0" indent="0" algn="ctr" defTabSz="914400" rtl="0" eaLnBrk="1" fontAlgn="base" latinLnBrk="0" hangingPunct="1">
                        <a:lnSpc>
                          <a:spcPts val="2700"/>
                        </a:lnSpc>
                        <a:spcBef>
                          <a:spcPct val="0"/>
                        </a:spcBef>
                        <a:spcAft>
                          <a:spcPct val="0"/>
                        </a:spcAft>
                        <a:buClrTx/>
                        <a:buSzTx/>
                        <a:buFontTx/>
                        <a:buNone/>
                        <a:tabLst/>
                      </a:pPr>
                      <a:r>
                        <a:rPr kumimoji="0" lang="en-US" altLang="zh-CN" sz="1800" b="0" i="0" u="none" strike="noStrike" cap="none" normalizeH="0" baseline="0" dirty="0" smtClean="0">
                          <a:ln>
                            <a:noFill/>
                          </a:ln>
                          <a:solidFill>
                            <a:srgbClr val="FFFFFF"/>
                          </a:solidFill>
                          <a:effectLst/>
                          <a:latin typeface="+mn-lt"/>
                          <a:ea typeface="+mn-ea"/>
                          <a:cs typeface="+mn-ea"/>
                          <a:sym typeface="+mn-lt"/>
                        </a:rPr>
                        <a:t>1</a:t>
                      </a:r>
                      <a:endParaRPr kumimoji="0" lang="zh-CN" altLang="zh-CN" sz="1800" b="0" i="0" u="none" strike="noStrike" cap="none" normalizeH="0" baseline="0" dirty="0">
                        <a:ln>
                          <a:noFill/>
                        </a:ln>
                        <a:solidFill>
                          <a:srgbClr val="FFFFFF"/>
                        </a:solidFill>
                        <a:effectLst/>
                        <a:latin typeface="+mn-lt"/>
                        <a:ea typeface="+mn-ea"/>
                        <a:cs typeface="+mn-ea"/>
                        <a:sym typeface="+mn-lt"/>
                      </a:endParaRP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2700"/>
                        </a:lnSpc>
                        <a:spcBef>
                          <a:spcPct val="0"/>
                        </a:spcBef>
                        <a:spcAft>
                          <a:spcPct val="0"/>
                        </a:spcAft>
                        <a:buClrTx/>
                        <a:buSzTx/>
                        <a:buFontTx/>
                        <a:buNone/>
                        <a:tabLst/>
                      </a:pPr>
                      <a:r>
                        <a:rPr kumimoji="0" lang="en-US" altLang="zh-CN" sz="1600" b="0" i="0" u="none" strike="noStrike" kern="1200" cap="none" normalizeH="0" baseline="0" dirty="0" smtClean="0">
                          <a:ln>
                            <a:noFill/>
                          </a:ln>
                          <a:solidFill>
                            <a:srgbClr val="000000"/>
                          </a:solidFill>
                          <a:effectLst/>
                          <a:latin typeface="+mn-lt"/>
                          <a:ea typeface="+mn-ea"/>
                          <a:cs typeface="+mn-ea"/>
                          <a:sym typeface="+mn-lt"/>
                        </a:rPr>
                        <a:t>2020</a:t>
                      </a:r>
                      <a:endParaRPr kumimoji="0" lang="zh-CN" altLang="zh-CN" sz="1600" b="0" i="0" u="none" strike="noStrike" kern="1200" cap="none" normalizeH="0" baseline="0" dirty="0">
                        <a:ln>
                          <a:noFill/>
                        </a:ln>
                        <a:solidFill>
                          <a:srgbClr val="000000"/>
                        </a:solidFill>
                        <a:effectLst/>
                        <a:latin typeface="+mn-lt"/>
                        <a:ea typeface="+mn-ea"/>
                        <a:cs typeface="+mn-ea"/>
                        <a:sym typeface="+mn-lt"/>
                      </a:endParaRP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ts val="2700"/>
                        </a:lnSpc>
                        <a:spcBef>
                          <a:spcPct val="0"/>
                        </a:spcBef>
                        <a:spcAft>
                          <a:spcPct val="0"/>
                        </a:spcAft>
                        <a:buClrTx/>
                        <a:buSzTx/>
                        <a:buFontTx/>
                        <a:buNone/>
                        <a:tabLst/>
                      </a:pPr>
                      <a:r>
                        <a:rPr kumimoji="0" lang="zh-CN" altLang="en-US" sz="1600" b="0" i="0" u="none" strike="noStrike" kern="1200" cap="none" normalizeH="0" baseline="0" dirty="0" smtClean="0">
                          <a:ln>
                            <a:noFill/>
                          </a:ln>
                          <a:solidFill>
                            <a:srgbClr val="000000"/>
                          </a:solidFill>
                          <a:effectLst/>
                          <a:latin typeface="+mn-lt"/>
                          <a:ea typeface="+mn-ea"/>
                          <a:cs typeface="+mn-ea"/>
                          <a:sym typeface="+mn-lt"/>
                        </a:rPr>
                        <a:t>邮政自动识别研究中心</a:t>
                      </a:r>
                      <a:endParaRPr kumimoji="0" lang="zh-CN" altLang="zh-CN" sz="1600" b="0" i="0" u="none" strike="noStrike" kern="1200" cap="none" normalizeH="0" baseline="0" dirty="0">
                        <a:ln>
                          <a:noFill/>
                        </a:ln>
                        <a:solidFill>
                          <a:srgbClr val="000000"/>
                        </a:solidFill>
                        <a:effectLst/>
                        <a:latin typeface="+mn-lt"/>
                        <a:ea typeface="+mn-ea"/>
                        <a:cs typeface="+mn-ea"/>
                        <a:sym typeface="+mn-lt"/>
                      </a:endParaRP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4292585059"/>
                  </a:ext>
                </a:extLst>
              </a:tr>
              <a:tr h="393819">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ts val="2700"/>
                        </a:lnSpc>
                        <a:spcBef>
                          <a:spcPct val="0"/>
                        </a:spcBef>
                        <a:spcAft>
                          <a:spcPct val="0"/>
                        </a:spcAft>
                        <a:buClrTx/>
                        <a:buSzTx/>
                        <a:buFontTx/>
                        <a:buNone/>
                        <a:tabLst/>
                      </a:pPr>
                      <a:r>
                        <a:rPr kumimoji="0" lang="en-US" altLang="zh-CN" sz="1200" b="0" i="0" u="none" strike="noStrike" cap="none" normalizeH="0" baseline="0" dirty="0" smtClean="0">
                          <a:ln>
                            <a:noFill/>
                          </a:ln>
                          <a:solidFill>
                            <a:srgbClr val="FFFFFF"/>
                          </a:solidFill>
                          <a:effectLst/>
                          <a:latin typeface="+mn-lt"/>
                          <a:ea typeface="+mn-ea"/>
                          <a:cs typeface="+mn-ea"/>
                          <a:sym typeface="+mn-lt"/>
                        </a:rPr>
                        <a:t>2</a:t>
                      </a:r>
                      <a:endParaRPr kumimoji="0" lang="zh-CN" altLang="zh-CN" sz="1800" b="0" i="0" u="none" strike="noStrike" cap="none" normalizeH="0" baseline="0" dirty="0">
                        <a:ln>
                          <a:noFill/>
                        </a:ln>
                        <a:solidFill>
                          <a:srgbClr val="FFFFFF"/>
                        </a:solidFill>
                        <a:effectLst/>
                        <a:latin typeface="+mn-lt"/>
                        <a:ea typeface="+mn-ea"/>
                        <a:cs typeface="+mn-ea"/>
                        <a:sym typeface="+mn-lt"/>
                      </a:endParaRP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ts val="2700"/>
                        </a:lnSpc>
                        <a:spcBef>
                          <a:spcPct val="0"/>
                        </a:spcBef>
                        <a:spcAft>
                          <a:spcPct val="0"/>
                        </a:spcAft>
                        <a:buClrTx/>
                        <a:buSzTx/>
                        <a:buFontTx/>
                        <a:buNone/>
                        <a:tabLst/>
                      </a:pPr>
                      <a:r>
                        <a:rPr kumimoji="0" lang="en-US" altLang="zh-CN" sz="1600" b="0" i="0" u="none" strike="noStrike" kern="1200" cap="none" normalizeH="0" baseline="0" dirty="0">
                          <a:ln>
                            <a:noFill/>
                          </a:ln>
                          <a:solidFill>
                            <a:srgbClr val="000000"/>
                          </a:solidFill>
                          <a:effectLst/>
                          <a:latin typeface="+mn-lt"/>
                          <a:ea typeface="+mn-ea"/>
                          <a:cs typeface="+mn-ea"/>
                          <a:sym typeface="+mn-lt"/>
                        </a:rPr>
                        <a:t>2020</a:t>
                      </a:r>
                      <a:endParaRPr kumimoji="0" lang="zh-CN" altLang="zh-CN" sz="1600" b="0" i="0" u="none" strike="noStrike" kern="1200" cap="none" normalizeH="0" baseline="0" dirty="0">
                        <a:ln>
                          <a:noFill/>
                        </a:ln>
                        <a:solidFill>
                          <a:srgbClr val="000000"/>
                        </a:solidFill>
                        <a:effectLst/>
                        <a:latin typeface="+mn-lt"/>
                        <a:ea typeface="+mn-ea"/>
                        <a:cs typeface="+mn-ea"/>
                        <a:sym typeface="+mn-lt"/>
                      </a:endParaRP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ts val="2700"/>
                        </a:lnSpc>
                        <a:spcBef>
                          <a:spcPct val="0"/>
                        </a:spcBef>
                        <a:spcAft>
                          <a:spcPct val="0"/>
                        </a:spcAft>
                        <a:buClrTx/>
                        <a:buSzTx/>
                        <a:buFontTx/>
                        <a:buNone/>
                        <a:tabLst/>
                      </a:pPr>
                      <a:r>
                        <a:rPr kumimoji="0" lang="zh-CN" altLang="en-US" sz="1600" b="0" i="0" u="none" strike="noStrike" kern="1200" cap="none" normalizeH="0" baseline="0" dirty="0">
                          <a:ln>
                            <a:noFill/>
                          </a:ln>
                          <a:solidFill>
                            <a:srgbClr val="000000"/>
                          </a:solidFill>
                          <a:effectLst/>
                          <a:latin typeface="+mn-lt"/>
                          <a:ea typeface="+mn-ea"/>
                          <a:cs typeface="+mn-ea"/>
                          <a:sym typeface="+mn-lt"/>
                        </a:rPr>
                        <a:t>基于条码的智慧物流解决方案及示范应用 </a:t>
                      </a:r>
                      <a:endParaRPr kumimoji="0" lang="zh-CN" altLang="zh-CN" sz="1600" b="0" i="0" u="none" strike="noStrike" kern="1200" cap="none" normalizeH="0" baseline="0" dirty="0">
                        <a:ln>
                          <a:noFill/>
                        </a:ln>
                        <a:solidFill>
                          <a:srgbClr val="000000"/>
                        </a:solidFill>
                        <a:effectLst/>
                        <a:latin typeface="+mn-lt"/>
                        <a:ea typeface="+mn-ea"/>
                        <a:cs typeface="+mn-ea"/>
                        <a:sym typeface="+mn-lt"/>
                      </a:endParaRP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10001"/>
                  </a:ext>
                </a:extLst>
              </a:tr>
              <a:tr h="393819">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ts val="2700"/>
                        </a:lnSpc>
                        <a:spcBef>
                          <a:spcPct val="0"/>
                        </a:spcBef>
                        <a:spcAft>
                          <a:spcPct val="0"/>
                        </a:spcAft>
                        <a:buClrTx/>
                        <a:buSzTx/>
                        <a:buFontTx/>
                        <a:buNone/>
                        <a:tabLst/>
                      </a:pPr>
                      <a:r>
                        <a:rPr kumimoji="0" lang="en-US" altLang="zh-CN" sz="1200" b="0" i="0" u="none" strike="noStrike" cap="none" normalizeH="0" baseline="0" dirty="0">
                          <a:ln>
                            <a:noFill/>
                          </a:ln>
                          <a:solidFill>
                            <a:srgbClr val="FFFFFF"/>
                          </a:solidFill>
                          <a:effectLst/>
                          <a:latin typeface="+mn-lt"/>
                          <a:ea typeface="+mn-ea"/>
                          <a:cs typeface="+mn-ea"/>
                          <a:sym typeface="+mn-lt"/>
                        </a:rPr>
                        <a:t>3</a:t>
                      </a:r>
                      <a:endParaRPr kumimoji="0" lang="zh-CN" altLang="zh-CN" sz="1800" b="0" i="0" u="none" strike="noStrike" cap="none" normalizeH="0" baseline="0" dirty="0">
                        <a:ln>
                          <a:noFill/>
                        </a:ln>
                        <a:solidFill>
                          <a:srgbClr val="FFFFFF"/>
                        </a:solidFill>
                        <a:effectLst/>
                        <a:latin typeface="+mn-lt"/>
                        <a:ea typeface="+mn-ea"/>
                        <a:cs typeface="+mn-ea"/>
                        <a:sym typeface="+mn-lt"/>
                      </a:endParaRP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ts val="2700"/>
                        </a:lnSpc>
                        <a:spcBef>
                          <a:spcPct val="0"/>
                        </a:spcBef>
                        <a:spcAft>
                          <a:spcPct val="0"/>
                        </a:spcAft>
                        <a:buClrTx/>
                        <a:buSzTx/>
                        <a:buFontTx/>
                        <a:buNone/>
                        <a:tabLst/>
                      </a:pPr>
                      <a:r>
                        <a:rPr kumimoji="0" lang="en-US" altLang="zh-CN" sz="1600" b="0" i="0" u="none" strike="noStrike" kern="1200" cap="none" normalizeH="0" baseline="0" dirty="0">
                          <a:ln>
                            <a:noFill/>
                          </a:ln>
                          <a:solidFill>
                            <a:srgbClr val="000000"/>
                          </a:solidFill>
                          <a:effectLst/>
                          <a:latin typeface="+mn-lt"/>
                          <a:ea typeface="+mn-ea"/>
                          <a:cs typeface="+mn-ea"/>
                          <a:sym typeface="+mn-lt"/>
                        </a:rPr>
                        <a:t>2019</a:t>
                      </a:r>
                      <a:endParaRPr kumimoji="0" lang="zh-CN" altLang="zh-CN" sz="1600" b="0" i="0" u="none" strike="noStrike" kern="1200" cap="none" normalizeH="0" baseline="0" dirty="0">
                        <a:ln>
                          <a:noFill/>
                        </a:ln>
                        <a:solidFill>
                          <a:srgbClr val="000000"/>
                        </a:solidFill>
                        <a:effectLst/>
                        <a:latin typeface="+mn-lt"/>
                        <a:ea typeface="+mn-ea"/>
                        <a:cs typeface="+mn-ea"/>
                        <a:sym typeface="+mn-lt"/>
                      </a:endParaRP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ts val="2700"/>
                        </a:lnSpc>
                        <a:spcBef>
                          <a:spcPct val="0"/>
                        </a:spcBef>
                        <a:spcAft>
                          <a:spcPct val="0"/>
                        </a:spcAft>
                        <a:buClrTx/>
                        <a:buSzTx/>
                        <a:buFontTx/>
                        <a:buNone/>
                        <a:tabLst/>
                      </a:pPr>
                      <a:r>
                        <a:rPr kumimoji="0" lang="zh-CN" altLang="en-US" sz="1600" b="0" i="0" u="none" strike="noStrike" kern="1200" cap="none" normalizeH="0" baseline="0" dirty="0">
                          <a:ln>
                            <a:noFill/>
                          </a:ln>
                          <a:solidFill>
                            <a:srgbClr val="000000"/>
                          </a:solidFill>
                          <a:effectLst/>
                          <a:latin typeface="+mn-lt"/>
                          <a:ea typeface="+mn-ea"/>
                          <a:cs typeface="+mn-ea"/>
                          <a:sym typeface="+mn-lt"/>
                        </a:rPr>
                        <a:t>工业自动识别创新中心</a:t>
                      </a:r>
                      <a:endParaRPr kumimoji="0" lang="zh-CN" altLang="zh-CN" sz="1600" b="0" i="0" u="none" strike="noStrike" kern="1200" cap="none" normalizeH="0" baseline="0" dirty="0">
                        <a:ln>
                          <a:noFill/>
                        </a:ln>
                        <a:solidFill>
                          <a:srgbClr val="000000"/>
                        </a:solidFill>
                        <a:effectLst/>
                        <a:latin typeface="+mn-lt"/>
                        <a:ea typeface="+mn-ea"/>
                        <a:cs typeface="+mn-ea"/>
                        <a:sym typeface="+mn-lt"/>
                      </a:endParaRP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xmlns="" val="10002"/>
                  </a:ext>
                </a:extLst>
              </a:tr>
              <a:tr h="393819">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ts val="2700"/>
                        </a:lnSpc>
                        <a:spcBef>
                          <a:spcPct val="0"/>
                        </a:spcBef>
                        <a:spcAft>
                          <a:spcPct val="0"/>
                        </a:spcAft>
                        <a:buClrTx/>
                        <a:buSzTx/>
                        <a:buFontTx/>
                        <a:buNone/>
                        <a:tabLst/>
                      </a:pPr>
                      <a:r>
                        <a:rPr kumimoji="0" lang="en-US" altLang="zh-CN" sz="1200" b="0" i="0" u="none" strike="noStrike" cap="none" normalizeH="0" baseline="0" dirty="0">
                          <a:ln>
                            <a:noFill/>
                          </a:ln>
                          <a:solidFill>
                            <a:srgbClr val="FFFFFF"/>
                          </a:solidFill>
                          <a:effectLst/>
                          <a:latin typeface="+mn-lt"/>
                          <a:ea typeface="+mn-ea"/>
                          <a:cs typeface="+mn-ea"/>
                          <a:sym typeface="+mn-lt"/>
                        </a:rPr>
                        <a:t>4</a:t>
                      </a:r>
                      <a:endParaRPr kumimoji="0" lang="zh-CN" altLang="zh-CN" sz="1800" b="0" i="0" u="none" strike="noStrike" cap="none" normalizeH="0" baseline="0" dirty="0">
                        <a:ln>
                          <a:noFill/>
                        </a:ln>
                        <a:solidFill>
                          <a:srgbClr val="FFFFFF"/>
                        </a:solidFill>
                        <a:effectLst/>
                        <a:latin typeface="+mn-lt"/>
                        <a:ea typeface="+mn-ea"/>
                        <a:cs typeface="+mn-ea"/>
                        <a:sym typeface="+mn-lt"/>
                      </a:endParaRP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ts val="2700"/>
                        </a:lnSpc>
                        <a:spcBef>
                          <a:spcPct val="0"/>
                        </a:spcBef>
                        <a:spcAft>
                          <a:spcPct val="0"/>
                        </a:spcAft>
                        <a:buClrTx/>
                        <a:buSzTx/>
                        <a:buFontTx/>
                        <a:buNone/>
                        <a:tabLst/>
                      </a:pPr>
                      <a:r>
                        <a:rPr kumimoji="0" lang="en-US" altLang="zh-CN" sz="1600" b="0" i="0" u="none" strike="noStrike" kern="1200" cap="none" normalizeH="0" baseline="0" dirty="0">
                          <a:ln>
                            <a:noFill/>
                          </a:ln>
                          <a:solidFill>
                            <a:srgbClr val="000000"/>
                          </a:solidFill>
                          <a:effectLst/>
                          <a:latin typeface="+mn-lt"/>
                          <a:ea typeface="+mn-ea"/>
                          <a:cs typeface="+mn-ea"/>
                          <a:sym typeface="+mn-lt"/>
                        </a:rPr>
                        <a:t>2019</a:t>
                      </a:r>
                      <a:endParaRPr kumimoji="0" lang="zh-CN" altLang="zh-CN" sz="1600" b="0" i="0" u="none" strike="noStrike" kern="1200" cap="none" normalizeH="0" baseline="0" dirty="0">
                        <a:ln>
                          <a:noFill/>
                        </a:ln>
                        <a:solidFill>
                          <a:srgbClr val="000000"/>
                        </a:solidFill>
                        <a:effectLst/>
                        <a:latin typeface="+mn-lt"/>
                        <a:ea typeface="+mn-ea"/>
                        <a:cs typeface="+mn-ea"/>
                        <a:sym typeface="+mn-lt"/>
                      </a:endParaRP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ts val="2700"/>
                        </a:lnSpc>
                        <a:spcBef>
                          <a:spcPct val="0"/>
                        </a:spcBef>
                        <a:spcAft>
                          <a:spcPct val="0"/>
                        </a:spcAft>
                        <a:buClrTx/>
                        <a:buSzTx/>
                        <a:buFontTx/>
                        <a:buNone/>
                        <a:tabLst/>
                      </a:pPr>
                      <a:r>
                        <a:rPr kumimoji="0" lang="zh-CN" altLang="zh-CN" sz="1600" b="0" i="0" u="none" strike="noStrike" kern="1200" cap="none" normalizeH="0" baseline="0" dirty="0">
                          <a:ln>
                            <a:noFill/>
                          </a:ln>
                          <a:solidFill>
                            <a:srgbClr val="000000"/>
                          </a:solidFill>
                          <a:effectLst/>
                          <a:latin typeface="+mn-lt"/>
                          <a:ea typeface="+mn-ea"/>
                          <a:cs typeface="+mn-ea"/>
                          <a:sym typeface="+mn-lt"/>
                        </a:rPr>
                        <a:t>福建省新型研发机构</a:t>
                      </a: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10003"/>
                  </a:ext>
                </a:extLst>
              </a:tr>
              <a:tr h="393819">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ts val="2700"/>
                        </a:lnSpc>
                        <a:spcBef>
                          <a:spcPct val="0"/>
                        </a:spcBef>
                        <a:spcAft>
                          <a:spcPct val="0"/>
                        </a:spcAft>
                        <a:buClrTx/>
                        <a:buSzTx/>
                        <a:buFontTx/>
                        <a:buNone/>
                        <a:tabLst/>
                      </a:pPr>
                      <a:r>
                        <a:rPr kumimoji="0" lang="en-US" altLang="zh-CN" sz="1200" b="0" i="0" u="none" strike="noStrike" cap="none" normalizeH="0" baseline="0" dirty="0">
                          <a:ln>
                            <a:noFill/>
                          </a:ln>
                          <a:solidFill>
                            <a:srgbClr val="FFFFFF"/>
                          </a:solidFill>
                          <a:effectLst/>
                          <a:latin typeface="+mn-lt"/>
                          <a:ea typeface="+mn-ea"/>
                          <a:cs typeface="+mn-ea"/>
                          <a:sym typeface="+mn-lt"/>
                        </a:rPr>
                        <a:t>5</a:t>
                      </a:r>
                      <a:endParaRPr kumimoji="0" lang="zh-CN" altLang="zh-CN" sz="1800" b="0" i="0" u="none" strike="noStrike" cap="none" normalizeH="0" baseline="0" dirty="0">
                        <a:ln>
                          <a:noFill/>
                        </a:ln>
                        <a:solidFill>
                          <a:srgbClr val="FFFFFF"/>
                        </a:solidFill>
                        <a:effectLst/>
                        <a:latin typeface="+mn-lt"/>
                        <a:ea typeface="+mn-ea"/>
                        <a:cs typeface="+mn-ea"/>
                        <a:sym typeface="+mn-lt"/>
                      </a:endParaRP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ts val="2700"/>
                        </a:lnSpc>
                        <a:spcBef>
                          <a:spcPct val="0"/>
                        </a:spcBef>
                        <a:spcAft>
                          <a:spcPct val="0"/>
                        </a:spcAft>
                        <a:buClrTx/>
                        <a:buSzTx/>
                        <a:buFontTx/>
                        <a:buNone/>
                        <a:tabLst/>
                      </a:pPr>
                      <a:r>
                        <a:rPr kumimoji="0" lang="en-US" altLang="zh-CN" sz="1600" b="0" i="0" u="none" strike="noStrike" kern="1200" cap="none" normalizeH="0" baseline="0" dirty="0">
                          <a:ln>
                            <a:noFill/>
                          </a:ln>
                          <a:solidFill>
                            <a:srgbClr val="000000"/>
                          </a:solidFill>
                          <a:effectLst/>
                          <a:latin typeface="+mn-lt"/>
                          <a:ea typeface="+mn-ea"/>
                          <a:cs typeface="+mn-ea"/>
                          <a:sym typeface="+mn-lt"/>
                        </a:rPr>
                        <a:t>2019</a:t>
                      </a:r>
                      <a:endParaRPr kumimoji="0" lang="zh-CN" altLang="zh-CN" sz="1600" b="0" i="0" u="none" strike="noStrike" kern="1200" cap="none" normalizeH="0" baseline="0" dirty="0">
                        <a:ln>
                          <a:noFill/>
                        </a:ln>
                        <a:solidFill>
                          <a:srgbClr val="000000"/>
                        </a:solidFill>
                        <a:effectLst/>
                        <a:latin typeface="+mn-lt"/>
                        <a:ea typeface="+mn-ea"/>
                        <a:cs typeface="+mn-ea"/>
                        <a:sym typeface="+mn-lt"/>
                      </a:endParaRP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ts val="2700"/>
                        </a:lnSpc>
                        <a:spcBef>
                          <a:spcPct val="0"/>
                        </a:spcBef>
                        <a:spcAft>
                          <a:spcPct val="0"/>
                        </a:spcAft>
                        <a:buClrTx/>
                        <a:buSzTx/>
                        <a:buFontTx/>
                        <a:buNone/>
                        <a:tabLst/>
                      </a:pPr>
                      <a:r>
                        <a:rPr kumimoji="0" lang="zh-CN" altLang="zh-CN" sz="1600" b="0" i="0" u="none" strike="noStrike" kern="1200" cap="none" normalizeH="0" baseline="0" dirty="0">
                          <a:ln>
                            <a:noFill/>
                          </a:ln>
                          <a:solidFill>
                            <a:srgbClr val="000000"/>
                          </a:solidFill>
                          <a:effectLst/>
                          <a:latin typeface="+mn-lt"/>
                          <a:ea typeface="+mn-ea"/>
                          <a:cs typeface="+mn-ea"/>
                          <a:sym typeface="+mn-lt"/>
                        </a:rPr>
                        <a:t>福建省重点实验室</a:t>
                      </a: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xmlns="" val="10004"/>
                  </a:ext>
                </a:extLst>
              </a:tr>
              <a:tr h="393819">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ts val="2700"/>
                        </a:lnSpc>
                        <a:spcBef>
                          <a:spcPct val="0"/>
                        </a:spcBef>
                        <a:spcAft>
                          <a:spcPct val="0"/>
                        </a:spcAft>
                        <a:buClrTx/>
                        <a:buSzTx/>
                        <a:buFontTx/>
                        <a:buNone/>
                        <a:tabLst/>
                      </a:pPr>
                      <a:r>
                        <a:rPr kumimoji="0" lang="en-US" altLang="zh-CN" sz="1200" b="0" i="0" u="none" strike="noStrike" cap="none" normalizeH="0" baseline="0" dirty="0">
                          <a:ln>
                            <a:noFill/>
                          </a:ln>
                          <a:solidFill>
                            <a:srgbClr val="FFFFFF"/>
                          </a:solidFill>
                          <a:effectLst/>
                          <a:latin typeface="+mn-lt"/>
                          <a:ea typeface="+mn-ea"/>
                          <a:cs typeface="+mn-ea"/>
                          <a:sym typeface="+mn-lt"/>
                        </a:rPr>
                        <a:t>6</a:t>
                      </a:r>
                      <a:endParaRPr kumimoji="0" lang="zh-CN" altLang="zh-CN" sz="1800" b="0" i="0" u="none" strike="noStrike" cap="none" normalizeH="0" baseline="0" dirty="0">
                        <a:ln>
                          <a:noFill/>
                        </a:ln>
                        <a:solidFill>
                          <a:srgbClr val="FFFFFF"/>
                        </a:solidFill>
                        <a:effectLst/>
                        <a:latin typeface="+mn-lt"/>
                        <a:ea typeface="+mn-ea"/>
                        <a:cs typeface="+mn-ea"/>
                        <a:sym typeface="+mn-lt"/>
                      </a:endParaRP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ts val="2700"/>
                        </a:lnSpc>
                        <a:spcBef>
                          <a:spcPct val="0"/>
                        </a:spcBef>
                        <a:spcAft>
                          <a:spcPct val="0"/>
                        </a:spcAft>
                        <a:buClrTx/>
                        <a:buSzTx/>
                        <a:buFontTx/>
                        <a:buNone/>
                        <a:tabLst/>
                      </a:pPr>
                      <a:r>
                        <a:rPr kumimoji="0" lang="en-US" altLang="zh-CN" sz="1600" b="0" i="0" u="none" strike="noStrike" kern="1200" cap="none" normalizeH="0" baseline="0" dirty="0">
                          <a:ln>
                            <a:noFill/>
                          </a:ln>
                          <a:solidFill>
                            <a:srgbClr val="000000"/>
                          </a:solidFill>
                          <a:effectLst/>
                          <a:latin typeface="+mn-lt"/>
                          <a:ea typeface="+mn-ea"/>
                          <a:cs typeface="+mn-ea"/>
                          <a:sym typeface="+mn-lt"/>
                        </a:rPr>
                        <a:t>2018</a:t>
                      </a:r>
                      <a:endParaRPr kumimoji="0" lang="zh-CN" altLang="zh-CN" sz="1600" b="0" i="0" u="none" strike="noStrike" kern="1200" cap="none" normalizeH="0" baseline="0" dirty="0">
                        <a:ln>
                          <a:noFill/>
                        </a:ln>
                        <a:solidFill>
                          <a:srgbClr val="000000"/>
                        </a:solidFill>
                        <a:effectLst/>
                        <a:latin typeface="+mn-lt"/>
                        <a:ea typeface="+mn-ea"/>
                        <a:cs typeface="+mn-ea"/>
                        <a:sym typeface="+mn-lt"/>
                      </a:endParaRP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ts val="2700"/>
                        </a:lnSpc>
                        <a:spcBef>
                          <a:spcPct val="0"/>
                        </a:spcBef>
                        <a:spcAft>
                          <a:spcPct val="0"/>
                        </a:spcAft>
                        <a:buClrTx/>
                        <a:buSzTx/>
                        <a:buFontTx/>
                        <a:buNone/>
                        <a:tabLst/>
                      </a:pPr>
                      <a:r>
                        <a:rPr kumimoji="0" lang="zh-CN" altLang="zh-CN" sz="1600" b="0" i="0" u="none" strike="noStrike" kern="1200" cap="none" normalizeH="0" baseline="0" dirty="0">
                          <a:ln>
                            <a:noFill/>
                          </a:ln>
                          <a:solidFill>
                            <a:srgbClr val="000000"/>
                          </a:solidFill>
                          <a:effectLst/>
                          <a:latin typeface="+mn-lt"/>
                          <a:ea typeface="+mn-ea"/>
                          <a:cs typeface="+mn-ea"/>
                          <a:sym typeface="+mn-lt"/>
                        </a:rPr>
                        <a:t>中国专利金奖（</a:t>
                      </a:r>
                      <a:r>
                        <a:rPr kumimoji="0" lang="en-US" altLang="zh-CN" sz="1600" b="0" i="0" u="none" strike="noStrike" kern="1200" cap="none" normalizeH="0" baseline="0" dirty="0">
                          <a:ln>
                            <a:noFill/>
                          </a:ln>
                          <a:solidFill>
                            <a:srgbClr val="000000"/>
                          </a:solidFill>
                          <a:effectLst/>
                          <a:latin typeface="+mn-lt"/>
                          <a:ea typeface="+mn-ea"/>
                          <a:cs typeface="+mn-ea"/>
                          <a:sym typeface="+mn-lt"/>
                        </a:rPr>
                        <a:t>QR</a:t>
                      </a:r>
                      <a:r>
                        <a:rPr kumimoji="0" lang="zh-CN" altLang="zh-CN" sz="1600" b="0" i="0" u="none" strike="noStrike" kern="1200" cap="none" normalizeH="0" baseline="0" dirty="0">
                          <a:ln>
                            <a:noFill/>
                          </a:ln>
                          <a:solidFill>
                            <a:srgbClr val="000000"/>
                          </a:solidFill>
                          <a:effectLst/>
                          <a:latin typeface="+mn-lt"/>
                          <a:ea typeface="+mn-ea"/>
                          <a:cs typeface="+mn-ea"/>
                          <a:sym typeface="+mn-lt"/>
                        </a:rPr>
                        <a:t>码条码解码芯片及其解码方法）</a:t>
                      </a: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10005"/>
                  </a:ext>
                </a:extLst>
              </a:tr>
              <a:tr h="393819">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ts val="2700"/>
                        </a:lnSpc>
                        <a:spcBef>
                          <a:spcPct val="0"/>
                        </a:spcBef>
                        <a:spcAft>
                          <a:spcPct val="0"/>
                        </a:spcAft>
                        <a:buClrTx/>
                        <a:buSzTx/>
                        <a:buFontTx/>
                        <a:buNone/>
                        <a:tabLst/>
                      </a:pPr>
                      <a:r>
                        <a:rPr kumimoji="0" lang="en-US" altLang="zh-CN" sz="1200" b="0" i="0" u="none" strike="noStrike" cap="none" normalizeH="0" baseline="0" dirty="0">
                          <a:ln>
                            <a:noFill/>
                          </a:ln>
                          <a:solidFill>
                            <a:srgbClr val="FFFFFF"/>
                          </a:solidFill>
                          <a:effectLst/>
                          <a:latin typeface="+mn-lt"/>
                          <a:ea typeface="+mn-ea"/>
                          <a:cs typeface="+mn-ea"/>
                          <a:sym typeface="+mn-lt"/>
                        </a:rPr>
                        <a:t>7</a:t>
                      </a:r>
                      <a:endParaRPr kumimoji="0" lang="zh-CN" altLang="zh-CN" sz="1800" b="0" i="0" u="none" strike="noStrike" cap="none" normalizeH="0" baseline="0" dirty="0">
                        <a:ln>
                          <a:noFill/>
                        </a:ln>
                        <a:solidFill>
                          <a:srgbClr val="FFFFFF"/>
                        </a:solidFill>
                        <a:effectLst/>
                        <a:latin typeface="+mn-lt"/>
                        <a:ea typeface="+mn-ea"/>
                        <a:cs typeface="+mn-ea"/>
                        <a:sym typeface="+mn-lt"/>
                      </a:endParaRP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ts val="2700"/>
                        </a:lnSpc>
                        <a:spcBef>
                          <a:spcPct val="0"/>
                        </a:spcBef>
                        <a:spcAft>
                          <a:spcPct val="0"/>
                        </a:spcAft>
                        <a:buClrTx/>
                        <a:buSzTx/>
                        <a:buFontTx/>
                        <a:buNone/>
                        <a:tabLst/>
                      </a:pPr>
                      <a:r>
                        <a:rPr kumimoji="0" lang="en-US" altLang="zh-CN" sz="1600" b="0" i="0" u="none" strike="noStrike" kern="1200" cap="none" normalizeH="0" baseline="0" dirty="0">
                          <a:ln>
                            <a:noFill/>
                          </a:ln>
                          <a:solidFill>
                            <a:srgbClr val="000000"/>
                          </a:solidFill>
                          <a:effectLst/>
                          <a:latin typeface="+mn-lt"/>
                          <a:ea typeface="+mn-ea"/>
                          <a:cs typeface="+mn-ea"/>
                          <a:sym typeface="+mn-lt"/>
                        </a:rPr>
                        <a:t>2018</a:t>
                      </a:r>
                      <a:endParaRPr kumimoji="0" lang="zh-CN" altLang="zh-CN" sz="1600" b="0" i="0" u="none" strike="noStrike" kern="1200" cap="none" normalizeH="0" baseline="0" dirty="0">
                        <a:ln>
                          <a:noFill/>
                        </a:ln>
                        <a:solidFill>
                          <a:srgbClr val="000000"/>
                        </a:solidFill>
                        <a:effectLst/>
                        <a:latin typeface="+mn-lt"/>
                        <a:ea typeface="+mn-ea"/>
                        <a:cs typeface="+mn-ea"/>
                        <a:sym typeface="+mn-lt"/>
                      </a:endParaRP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ts val="2700"/>
                        </a:lnSpc>
                        <a:spcBef>
                          <a:spcPct val="0"/>
                        </a:spcBef>
                        <a:spcAft>
                          <a:spcPct val="0"/>
                        </a:spcAft>
                        <a:buClrTx/>
                        <a:buSzTx/>
                        <a:buFontTx/>
                        <a:buNone/>
                        <a:tabLst/>
                      </a:pPr>
                      <a:r>
                        <a:rPr kumimoji="0" lang="zh-CN" altLang="zh-CN" sz="1600" b="0" i="0" u="none" strike="noStrike" kern="1200" cap="none" normalizeH="0" baseline="0" dirty="0">
                          <a:ln>
                            <a:noFill/>
                          </a:ln>
                          <a:solidFill>
                            <a:srgbClr val="000000"/>
                          </a:solidFill>
                          <a:effectLst/>
                          <a:latin typeface="+mn-lt"/>
                          <a:ea typeface="+mn-ea"/>
                          <a:cs typeface="+mn-ea"/>
                          <a:sym typeface="+mn-lt"/>
                        </a:rPr>
                        <a:t>福建省制造业单项冠军产品（条码识读产品）</a:t>
                      </a: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xmlns="" val="10006"/>
                  </a:ext>
                </a:extLst>
              </a:tr>
              <a:tr h="597527">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ts val="2700"/>
                        </a:lnSpc>
                        <a:spcBef>
                          <a:spcPct val="0"/>
                        </a:spcBef>
                        <a:spcAft>
                          <a:spcPct val="0"/>
                        </a:spcAft>
                        <a:buClrTx/>
                        <a:buSzTx/>
                        <a:buFontTx/>
                        <a:buNone/>
                        <a:tabLst/>
                      </a:pPr>
                      <a:r>
                        <a:rPr kumimoji="0" lang="en-US" altLang="zh-CN" sz="1200" b="0" i="0" u="none" strike="noStrike" cap="none" normalizeH="0" baseline="0" dirty="0">
                          <a:ln>
                            <a:noFill/>
                          </a:ln>
                          <a:solidFill>
                            <a:srgbClr val="FFFFFF"/>
                          </a:solidFill>
                          <a:effectLst/>
                          <a:latin typeface="+mn-lt"/>
                          <a:ea typeface="+mn-ea"/>
                          <a:cs typeface="+mn-ea"/>
                          <a:sym typeface="+mn-lt"/>
                        </a:rPr>
                        <a:t>8</a:t>
                      </a:r>
                      <a:endParaRPr kumimoji="0" lang="zh-CN" altLang="zh-CN" sz="1800" b="0" i="0" u="none" strike="noStrike" cap="none" normalizeH="0" baseline="0" dirty="0">
                        <a:ln>
                          <a:noFill/>
                        </a:ln>
                        <a:solidFill>
                          <a:srgbClr val="FFFFFF"/>
                        </a:solidFill>
                        <a:effectLst/>
                        <a:latin typeface="+mn-lt"/>
                        <a:ea typeface="+mn-ea"/>
                        <a:cs typeface="+mn-ea"/>
                        <a:sym typeface="+mn-lt"/>
                      </a:endParaRP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ts val="2700"/>
                        </a:lnSpc>
                        <a:spcBef>
                          <a:spcPct val="0"/>
                        </a:spcBef>
                        <a:spcAft>
                          <a:spcPct val="0"/>
                        </a:spcAft>
                        <a:buClrTx/>
                        <a:buSzTx/>
                        <a:buFontTx/>
                        <a:buNone/>
                        <a:tabLst/>
                      </a:pPr>
                      <a:r>
                        <a:rPr kumimoji="0" lang="en-US" altLang="zh-CN" sz="1600" b="0" i="0" u="none" strike="noStrike" kern="1200" cap="none" normalizeH="0" baseline="0" dirty="0">
                          <a:ln>
                            <a:noFill/>
                          </a:ln>
                          <a:solidFill>
                            <a:srgbClr val="000000"/>
                          </a:solidFill>
                          <a:effectLst/>
                          <a:latin typeface="+mn-lt"/>
                          <a:ea typeface="+mn-ea"/>
                          <a:cs typeface="+mn-ea"/>
                          <a:sym typeface="+mn-lt"/>
                        </a:rPr>
                        <a:t>2018</a:t>
                      </a:r>
                      <a:endParaRPr kumimoji="0" lang="zh-CN" altLang="zh-CN" sz="1600" b="0" i="0" u="none" strike="noStrike" kern="1200" cap="none" normalizeH="0" baseline="0" dirty="0">
                        <a:ln>
                          <a:noFill/>
                        </a:ln>
                        <a:solidFill>
                          <a:srgbClr val="000000"/>
                        </a:solidFill>
                        <a:effectLst/>
                        <a:latin typeface="+mn-lt"/>
                        <a:ea typeface="+mn-ea"/>
                        <a:cs typeface="+mn-ea"/>
                        <a:sym typeface="+mn-lt"/>
                      </a:endParaRP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ts val="2700"/>
                        </a:lnSpc>
                        <a:spcBef>
                          <a:spcPct val="0"/>
                        </a:spcBef>
                        <a:spcAft>
                          <a:spcPct val="0"/>
                        </a:spcAft>
                        <a:buClrTx/>
                        <a:buSzTx/>
                        <a:buFontTx/>
                        <a:buNone/>
                        <a:tabLst/>
                      </a:pPr>
                      <a:r>
                        <a:rPr kumimoji="0" lang="en-US" altLang="zh-CN" sz="1600" b="0" i="0" u="none" strike="noStrike" kern="1200" cap="none" normalizeH="0" baseline="0" dirty="0">
                          <a:ln>
                            <a:noFill/>
                          </a:ln>
                          <a:solidFill>
                            <a:srgbClr val="000000"/>
                          </a:solidFill>
                          <a:effectLst/>
                          <a:latin typeface="+mn-lt"/>
                          <a:ea typeface="+mn-ea"/>
                          <a:cs typeface="+mn-ea"/>
                          <a:sym typeface="+mn-lt"/>
                        </a:rPr>
                        <a:t>2018</a:t>
                      </a:r>
                      <a:r>
                        <a:rPr kumimoji="0" lang="zh-CN" altLang="zh-CN" sz="1600" b="0" i="0" u="none" strike="noStrike" kern="1200" cap="none" normalizeH="0" baseline="0" dirty="0">
                          <a:ln>
                            <a:noFill/>
                          </a:ln>
                          <a:solidFill>
                            <a:srgbClr val="000000"/>
                          </a:solidFill>
                          <a:effectLst/>
                          <a:latin typeface="+mn-lt"/>
                          <a:ea typeface="+mn-ea"/>
                          <a:cs typeface="+mn-ea"/>
                          <a:sym typeface="+mn-lt"/>
                        </a:rPr>
                        <a:t>年福建省工业和信息化重点新产品 （无线数据终端</a:t>
                      </a:r>
                      <a:r>
                        <a:rPr kumimoji="0" lang="en-US" altLang="zh-CN" sz="1600" b="0" i="0" u="none" strike="noStrike" kern="1200" cap="none" normalizeH="0" baseline="0" dirty="0">
                          <a:ln>
                            <a:noFill/>
                          </a:ln>
                          <a:solidFill>
                            <a:srgbClr val="000000"/>
                          </a:solidFill>
                          <a:effectLst/>
                          <a:latin typeface="+mn-lt"/>
                          <a:ea typeface="+mn-ea"/>
                          <a:cs typeface="+mn-ea"/>
                          <a:sym typeface="+mn-lt"/>
                        </a:rPr>
                        <a:t>MT90</a:t>
                      </a:r>
                      <a:r>
                        <a:rPr kumimoji="0" lang="zh-CN" altLang="zh-CN" sz="1600" b="0" i="0" u="none" strike="noStrike" kern="1200" cap="none" normalizeH="0" baseline="0" dirty="0">
                          <a:ln>
                            <a:noFill/>
                          </a:ln>
                          <a:solidFill>
                            <a:srgbClr val="000000"/>
                          </a:solidFill>
                          <a:effectLst/>
                          <a:latin typeface="+mn-lt"/>
                          <a:ea typeface="+mn-ea"/>
                          <a:cs typeface="+mn-ea"/>
                          <a:sym typeface="+mn-lt"/>
                        </a:rPr>
                        <a:t>）</a:t>
                      </a: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10007"/>
                  </a:ext>
                </a:extLst>
              </a:tr>
              <a:tr h="393819">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ts val="2700"/>
                        </a:lnSpc>
                        <a:spcBef>
                          <a:spcPct val="0"/>
                        </a:spcBef>
                        <a:spcAft>
                          <a:spcPct val="0"/>
                        </a:spcAft>
                        <a:buClrTx/>
                        <a:buSzTx/>
                        <a:buFontTx/>
                        <a:buNone/>
                        <a:tabLst/>
                      </a:pPr>
                      <a:r>
                        <a:rPr kumimoji="0" lang="en-US" altLang="zh-CN" sz="1200" b="0" i="0" u="none" strike="noStrike" cap="none" normalizeH="0" baseline="0" dirty="0">
                          <a:ln>
                            <a:noFill/>
                          </a:ln>
                          <a:solidFill>
                            <a:srgbClr val="FFFFFF"/>
                          </a:solidFill>
                          <a:effectLst/>
                          <a:latin typeface="+mn-lt"/>
                          <a:ea typeface="+mn-ea"/>
                          <a:cs typeface="+mn-ea"/>
                          <a:sym typeface="+mn-lt"/>
                        </a:rPr>
                        <a:t>9</a:t>
                      </a:r>
                      <a:endParaRPr kumimoji="0" lang="zh-CN" altLang="zh-CN" sz="1800" b="0" i="0" u="none" strike="noStrike" cap="none" normalizeH="0" baseline="0" dirty="0">
                        <a:ln>
                          <a:noFill/>
                        </a:ln>
                        <a:solidFill>
                          <a:srgbClr val="FFFFFF"/>
                        </a:solidFill>
                        <a:effectLst/>
                        <a:latin typeface="+mn-lt"/>
                        <a:ea typeface="+mn-ea"/>
                        <a:cs typeface="+mn-ea"/>
                        <a:sym typeface="+mn-lt"/>
                      </a:endParaRP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ctr" defTabSz="914400" rtl="0" eaLnBrk="1" fontAlgn="base" latinLnBrk="0" hangingPunct="1">
                        <a:lnSpc>
                          <a:spcPts val="2700"/>
                        </a:lnSpc>
                        <a:spcBef>
                          <a:spcPct val="0"/>
                        </a:spcBef>
                        <a:spcAft>
                          <a:spcPct val="0"/>
                        </a:spcAft>
                        <a:buClrTx/>
                        <a:buSzTx/>
                        <a:buFontTx/>
                        <a:buNone/>
                        <a:tabLst/>
                      </a:pPr>
                      <a:r>
                        <a:rPr kumimoji="0" lang="en-US" altLang="zh-CN" sz="1600" b="0" i="0" u="none" strike="noStrike" kern="1200" cap="none" normalizeH="0" baseline="0" dirty="0">
                          <a:ln>
                            <a:noFill/>
                          </a:ln>
                          <a:solidFill>
                            <a:srgbClr val="000000"/>
                          </a:solidFill>
                          <a:effectLst/>
                          <a:latin typeface="+mn-lt"/>
                          <a:ea typeface="+mn-ea"/>
                          <a:cs typeface="+mn-ea"/>
                          <a:sym typeface="+mn-lt"/>
                        </a:rPr>
                        <a:t>2018</a:t>
                      </a:r>
                      <a:endParaRPr kumimoji="0" lang="zh-CN" altLang="zh-CN" sz="1600" b="0" i="0" u="none" strike="noStrike" kern="1200" cap="none" normalizeH="0" baseline="0" dirty="0">
                        <a:ln>
                          <a:noFill/>
                        </a:ln>
                        <a:solidFill>
                          <a:srgbClr val="000000"/>
                        </a:solidFill>
                        <a:effectLst/>
                        <a:latin typeface="+mn-lt"/>
                        <a:ea typeface="+mn-ea"/>
                        <a:cs typeface="+mn-ea"/>
                        <a:sym typeface="+mn-lt"/>
                      </a:endParaRP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defRPr sz="28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defRPr sz="24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defRPr sz="20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marL="0" marR="0" lvl="0" indent="0" algn="l" defTabSz="914400" rtl="0" eaLnBrk="1" fontAlgn="base" latinLnBrk="0" hangingPunct="1">
                        <a:lnSpc>
                          <a:spcPts val="2700"/>
                        </a:lnSpc>
                        <a:spcBef>
                          <a:spcPct val="0"/>
                        </a:spcBef>
                        <a:spcAft>
                          <a:spcPct val="0"/>
                        </a:spcAft>
                        <a:buClrTx/>
                        <a:buSzTx/>
                        <a:buFontTx/>
                        <a:buNone/>
                        <a:tabLst/>
                      </a:pPr>
                      <a:r>
                        <a:rPr kumimoji="0" lang="zh-CN" altLang="zh-CN" sz="1600" b="0" i="0" u="none" strike="noStrike" kern="1200" cap="none" normalizeH="0" baseline="0" dirty="0">
                          <a:ln>
                            <a:noFill/>
                          </a:ln>
                          <a:solidFill>
                            <a:srgbClr val="000000"/>
                          </a:solidFill>
                          <a:effectLst/>
                          <a:latin typeface="+mn-lt"/>
                          <a:ea typeface="+mn-ea"/>
                          <a:cs typeface="+mn-ea"/>
                          <a:sym typeface="+mn-lt"/>
                        </a:rPr>
                        <a:t>工业企业知识产权运用试点企业</a:t>
                      </a:r>
                    </a:p>
                  </a:txBody>
                  <a:tcPr marL="68585" marR="68585"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xmlns="" val="10008"/>
                  </a:ext>
                </a:extLst>
              </a:tr>
            </a:tbl>
          </a:graphicData>
        </a:graphic>
      </p:graphicFrame>
      <p:sp>
        <p:nvSpPr>
          <p:cNvPr id="5" name="Rectangle 1"/>
          <p:cNvSpPr>
            <a:spLocks noChangeArrowheads="1"/>
          </p:cNvSpPr>
          <p:nvPr/>
        </p:nvSpPr>
        <p:spPr bwMode="auto">
          <a:xfrm>
            <a:off x="4357182" y="1539875"/>
            <a:ext cx="7038975" cy="400050"/>
          </a:xfrm>
          <a:prstGeom prst="rect">
            <a:avLst/>
          </a:prstGeom>
          <a:noFill/>
          <a:ln>
            <a:noFill/>
          </a:ln>
          <a:effectLst/>
        </p:spPr>
        <p:txBody>
          <a:bodyPr anchor="ctr">
            <a:spAutoFit/>
          </a:bodyPr>
          <a:lstStyle>
            <a:lvl1pPr indent="357188">
              <a:spcBef>
                <a:spcPct val="20000"/>
              </a:spcBef>
              <a:buFont typeface="Arial" panose="020B0604020202020204" pitchFamily="34" charset="0"/>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9pPr>
          </a:lstStyle>
          <a:p>
            <a:pPr>
              <a:spcBef>
                <a:spcPct val="0"/>
              </a:spcBef>
              <a:buFontTx/>
              <a:buNone/>
              <a:defRPr/>
            </a:pPr>
            <a:r>
              <a:rPr lang="zh-CN" altLang="zh-CN" sz="2000" b="1" dirty="0">
                <a:latin typeface="+mn-lt"/>
                <a:ea typeface="+mn-ea"/>
                <a:cs typeface="+mn-ea"/>
                <a:sym typeface="+mn-lt"/>
              </a:rPr>
              <a:t>近三年技术研发中心的省部级科技奖励的科技成果情况</a:t>
            </a:r>
            <a:endParaRPr lang="zh-CN" altLang="zh-CN" sz="1050" dirty="0">
              <a:latin typeface="+mn-lt"/>
              <a:ea typeface="+mn-ea"/>
              <a:cs typeface="+mn-ea"/>
              <a:sym typeface="+mn-lt"/>
            </a:endParaRPr>
          </a:p>
        </p:txBody>
      </p:sp>
      <p:pic>
        <p:nvPicPr>
          <p:cNvPr id="6" name="图片 4" descr="微信图片_2020043010514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8700"/>
            <a:ext cx="3884613" cy="5829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7722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chemeClr val="bg1">
                    <a:lumMod val="25000"/>
                  </a:schemeClr>
                </a:solidFill>
                <a:cs typeface="+mn-ea"/>
                <a:sym typeface="+mn-lt"/>
              </a:rPr>
              <a:t>技术认证</a:t>
            </a:r>
            <a:endParaRPr lang="zh-CN" altLang="en-US" dirty="0">
              <a:solidFill>
                <a:schemeClr val="bg1">
                  <a:lumMod val="25000"/>
                </a:schemeClr>
              </a:solidFill>
            </a:endParaRPr>
          </a:p>
        </p:txBody>
      </p:sp>
      <p:sp>
        <p:nvSpPr>
          <p:cNvPr id="3" name="灯片编号占位符 2"/>
          <p:cNvSpPr>
            <a:spLocks noGrp="1"/>
          </p:cNvSpPr>
          <p:nvPr>
            <p:ph type="sldNum" sz="quarter" idx="12"/>
          </p:nvPr>
        </p:nvSpPr>
        <p:spPr/>
        <p:txBody>
          <a:bodyPr/>
          <a:lstStyle/>
          <a:p>
            <a:fld id="{F7755A1B-FC52-483B-B683-58CCB7978464}" type="slidenum">
              <a:rPr lang="zh-CN" altLang="en-US" smtClean="0"/>
              <a:t>15</a:t>
            </a:fld>
            <a:endParaRPr lang="zh-CN" altLang="en-US"/>
          </a:p>
        </p:txBody>
      </p:sp>
      <p:sp>
        <p:nvSpPr>
          <p:cNvPr id="5" name="文本框 4"/>
          <p:cNvSpPr txBox="1"/>
          <p:nvPr/>
        </p:nvSpPr>
        <p:spPr>
          <a:xfrm>
            <a:off x="1271588" y="6371645"/>
            <a:ext cx="1309687" cy="317500"/>
          </a:xfrm>
          <a:prstGeom prst="rect">
            <a:avLst/>
          </a:prstGeom>
          <a:noFill/>
        </p:spPr>
        <p:txBody>
          <a:bodyPr wrap="none">
            <a:spAutoFit/>
          </a:bodyPr>
          <a:lstStyle/>
          <a:p>
            <a:pPr>
              <a:defRPr/>
            </a:pPr>
            <a:r>
              <a:rPr lang="zh-CN" altLang="en-US" sz="1467" dirty="0">
                <a:latin typeface="+mn-lt"/>
                <a:ea typeface="+mn-ea"/>
                <a:cs typeface="+mn-ea"/>
                <a:sym typeface="+mn-lt"/>
              </a:rPr>
              <a:t>产品认证证书</a:t>
            </a:r>
          </a:p>
        </p:txBody>
      </p:sp>
      <p:sp>
        <p:nvSpPr>
          <p:cNvPr id="6" name="文本框 5"/>
          <p:cNvSpPr txBox="1"/>
          <p:nvPr/>
        </p:nvSpPr>
        <p:spPr>
          <a:xfrm>
            <a:off x="5818188" y="6177970"/>
            <a:ext cx="1309687" cy="319088"/>
          </a:xfrm>
          <a:prstGeom prst="rect">
            <a:avLst/>
          </a:prstGeom>
          <a:noFill/>
        </p:spPr>
        <p:txBody>
          <a:bodyPr wrap="none">
            <a:spAutoFit/>
          </a:bodyPr>
          <a:lstStyle/>
          <a:p>
            <a:pPr>
              <a:defRPr/>
            </a:pPr>
            <a:r>
              <a:rPr lang="zh-CN" altLang="en-US" sz="1467" dirty="0">
                <a:latin typeface="+mn-lt"/>
                <a:ea typeface="+mn-ea"/>
                <a:cs typeface="+mn-ea"/>
                <a:sym typeface="+mn-lt"/>
              </a:rPr>
              <a:t>产品检测报告</a:t>
            </a:r>
          </a:p>
        </p:txBody>
      </p:sp>
      <p:grpSp>
        <p:nvGrpSpPr>
          <p:cNvPr id="7" name="组合 26"/>
          <p:cNvGrpSpPr>
            <a:grpSpLocks/>
          </p:cNvGrpSpPr>
          <p:nvPr/>
        </p:nvGrpSpPr>
        <p:grpSpPr bwMode="auto">
          <a:xfrm>
            <a:off x="4970463" y="1551995"/>
            <a:ext cx="2479675" cy="4357688"/>
            <a:chOff x="3962706" y="679668"/>
            <a:chExt cx="1860705" cy="3268376"/>
          </a:xfrm>
        </p:grpSpPr>
        <p:pic>
          <p:nvPicPr>
            <p:cNvPr id="8" name="图片 2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2706" y="679668"/>
              <a:ext cx="1272000" cy="180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图片 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0242" y="1207017"/>
              <a:ext cx="1275377" cy="180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图片 2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8817" y="1651205"/>
              <a:ext cx="1263894" cy="180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图片 3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3528" y="2148044"/>
              <a:ext cx="1269883" cy="180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aphicFrame>
        <p:nvGraphicFramePr>
          <p:cNvPr id="12" name="表格 11"/>
          <p:cNvGraphicFramePr>
            <a:graphicFrameLocks noGrp="1"/>
          </p:cNvGraphicFramePr>
          <p:nvPr>
            <p:extLst>
              <p:ext uri="{D42A27DB-BD31-4B8C-83A1-F6EECF244321}">
                <p14:modId xmlns:p14="http://schemas.microsoft.com/office/powerpoint/2010/main" val="523533401"/>
              </p:ext>
            </p:extLst>
          </p:nvPr>
        </p:nvGraphicFramePr>
        <p:xfrm>
          <a:off x="8659813" y="1288470"/>
          <a:ext cx="2535237" cy="5202234"/>
        </p:xfrm>
        <a:graphic>
          <a:graphicData uri="http://schemas.openxmlformats.org/drawingml/2006/table">
            <a:tbl>
              <a:tblPr>
                <a:tableStyleId>{5C22544A-7EE6-4342-B048-85BDC9FD1C3A}</a:tableStyleId>
              </a:tblPr>
              <a:tblGrid>
                <a:gridCol w="2535237">
                  <a:extLst>
                    <a:ext uri="{9D8B030D-6E8A-4147-A177-3AD203B41FA5}">
                      <a16:colId xmlns:a16="http://schemas.microsoft.com/office/drawing/2014/main" xmlns="" val="20000"/>
                    </a:ext>
                  </a:extLst>
                </a:gridCol>
              </a:tblGrid>
              <a:tr h="366024">
                <a:tc>
                  <a:txBody>
                    <a:bodyPr/>
                    <a:lstStyle/>
                    <a:p>
                      <a:pPr algn="ctr" fontAlgn="b"/>
                      <a:r>
                        <a:rPr lang="zh-CN" altLang="en-US" sz="1200" b="1" u="none" strike="noStrike" cap="none" spc="0" dirty="0">
                          <a:ln>
                            <a:noFill/>
                          </a:ln>
                          <a:solidFill>
                            <a:schemeClr val="tx1"/>
                          </a:solidFill>
                          <a:effectLst/>
                          <a:latin typeface="+mn-lt"/>
                          <a:ea typeface="+mn-ea"/>
                          <a:cs typeface="+mn-ea"/>
                          <a:sym typeface="+mn-lt"/>
                        </a:rPr>
                        <a:t>获得的认证</a:t>
                      </a:r>
                      <a:endParaRPr lang="zh-CN" altLang="en-US" sz="1200" b="1" i="0" u="none" strike="noStrike" cap="none" spc="0" dirty="0">
                        <a:ln>
                          <a:noFill/>
                        </a:ln>
                        <a:solidFill>
                          <a:schemeClr val="tx1"/>
                        </a:solidFill>
                        <a:effectLst/>
                        <a:latin typeface="+mn-lt"/>
                        <a:ea typeface="+mn-ea"/>
                        <a:cs typeface="+mn-ea"/>
                        <a:sym typeface="+mn-lt"/>
                      </a:endParaRPr>
                    </a:p>
                  </a:txBody>
                  <a:tcPr marL="10168" marR="10168" marT="101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223263">
                <a:tc>
                  <a:txBody>
                    <a:bodyPr/>
                    <a:lstStyle/>
                    <a:p>
                      <a:pPr algn="ctr" fontAlgn="b"/>
                      <a:r>
                        <a:rPr lang="zh-CN" altLang="en-US" sz="1200" b="0" u="none" strike="noStrike" cap="none" spc="0" dirty="0">
                          <a:ln>
                            <a:noFill/>
                          </a:ln>
                          <a:solidFill>
                            <a:schemeClr val="tx1"/>
                          </a:solidFill>
                          <a:effectLst/>
                          <a:latin typeface="+mn-lt"/>
                          <a:ea typeface="+mn-ea"/>
                          <a:cs typeface="+mn-ea"/>
                          <a:sym typeface="+mn-lt"/>
                        </a:rPr>
                        <a:t>国家强制性产品</a:t>
                      </a:r>
                      <a:r>
                        <a:rPr lang="en-US" altLang="zh-CN" sz="1200" b="0" u="none" strike="noStrike" cap="none" spc="0" dirty="0">
                          <a:ln>
                            <a:noFill/>
                          </a:ln>
                          <a:solidFill>
                            <a:schemeClr val="tx1"/>
                          </a:solidFill>
                          <a:effectLst/>
                          <a:latin typeface="+mn-lt"/>
                          <a:ea typeface="+mn-ea"/>
                          <a:cs typeface="+mn-ea"/>
                          <a:sym typeface="+mn-lt"/>
                        </a:rPr>
                        <a:t>CCC</a:t>
                      </a:r>
                      <a:r>
                        <a:rPr lang="zh-CN" altLang="en-US" sz="1200" b="0" u="none" strike="noStrike" cap="none" spc="0" dirty="0">
                          <a:ln>
                            <a:noFill/>
                          </a:ln>
                          <a:solidFill>
                            <a:schemeClr val="tx1"/>
                          </a:solidFill>
                          <a:effectLst/>
                          <a:latin typeface="+mn-lt"/>
                          <a:ea typeface="+mn-ea"/>
                          <a:cs typeface="+mn-ea"/>
                          <a:sym typeface="+mn-lt"/>
                        </a:rPr>
                        <a:t>证书</a:t>
                      </a:r>
                      <a:endParaRPr lang="zh-CN" altLang="en-US" sz="1200" b="0" i="0" u="none" strike="noStrike" cap="none" spc="0" dirty="0">
                        <a:ln>
                          <a:noFill/>
                        </a:ln>
                        <a:solidFill>
                          <a:schemeClr val="tx1"/>
                        </a:solidFill>
                        <a:effectLst/>
                        <a:latin typeface="+mn-lt"/>
                        <a:ea typeface="+mn-ea"/>
                        <a:cs typeface="+mn-ea"/>
                        <a:sym typeface="+mn-lt"/>
                      </a:endParaRPr>
                    </a:p>
                  </a:txBody>
                  <a:tcPr marL="10168" marR="10168" marT="101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223263">
                <a:tc>
                  <a:txBody>
                    <a:bodyPr/>
                    <a:lstStyle/>
                    <a:p>
                      <a:pPr algn="ctr" fontAlgn="b"/>
                      <a:r>
                        <a:rPr lang="zh-CN" altLang="en-US" sz="1200" b="0" u="none" strike="noStrike" cap="none" spc="0" dirty="0">
                          <a:ln>
                            <a:noFill/>
                          </a:ln>
                          <a:solidFill>
                            <a:schemeClr val="tx1"/>
                          </a:solidFill>
                          <a:effectLst/>
                          <a:latin typeface="+mn-lt"/>
                          <a:ea typeface="+mn-ea"/>
                          <a:cs typeface="+mn-ea"/>
                          <a:sym typeface="+mn-lt"/>
                        </a:rPr>
                        <a:t>电信设备进网许可证</a:t>
                      </a:r>
                      <a:endParaRPr lang="zh-CN" altLang="en-US" sz="1200" b="0" i="0" u="none" strike="noStrike" cap="none" spc="0" dirty="0">
                        <a:ln>
                          <a:noFill/>
                        </a:ln>
                        <a:solidFill>
                          <a:schemeClr val="tx1"/>
                        </a:solidFill>
                        <a:effectLst/>
                        <a:latin typeface="+mn-lt"/>
                        <a:ea typeface="+mn-ea"/>
                        <a:cs typeface="+mn-ea"/>
                        <a:sym typeface="+mn-lt"/>
                      </a:endParaRPr>
                    </a:p>
                  </a:txBody>
                  <a:tcPr marL="10168" marR="10168" marT="101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223263">
                <a:tc>
                  <a:txBody>
                    <a:bodyPr/>
                    <a:lstStyle/>
                    <a:p>
                      <a:pPr algn="ctr" fontAlgn="b"/>
                      <a:r>
                        <a:rPr lang="zh-CN" altLang="en-US" sz="1200" b="0" i="0" u="none" strike="noStrike" cap="none" spc="0" dirty="0">
                          <a:ln>
                            <a:noFill/>
                          </a:ln>
                          <a:solidFill>
                            <a:schemeClr val="tx1"/>
                          </a:solidFill>
                          <a:effectLst/>
                          <a:latin typeface="+mn-lt"/>
                          <a:ea typeface="+mn-ea"/>
                          <a:cs typeface="+mn-ea"/>
                          <a:sym typeface="+mn-lt"/>
                        </a:rPr>
                        <a:t>麒麟软件</a:t>
                      </a:r>
                      <a:r>
                        <a:rPr lang="en-US" altLang="zh-CN" sz="1200" b="0" i="0" u="none" strike="noStrike" cap="none" spc="0" dirty="0" err="1">
                          <a:ln>
                            <a:noFill/>
                          </a:ln>
                          <a:solidFill>
                            <a:schemeClr val="tx1"/>
                          </a:solidFill>
                          <a:effectLst/>
                          <a:latin typeface="+mn-lt"/>
                          <a:ea typeface="+mn-ea"/>
                          <a:cs typeface="+mn-ea"/>
                          <a:sym typeface="+mn-lt"/>
                        </a:rPr>
                        <a:t>NeoCertify</a:t>
                      </a:r>
                      <a:r>
                        <a:rPr lang="zh-CN" altLang="en-US" sz="1200" b="0" i="0" u="none" strike="noStrike" cap="none" spc="0" dirty="0">
                          <a:ln>
                            <a:noFill/>
                          </a:ln>
                          <a:solidFill>
                            <a:schemeClr val="tx1"/>
                          </a:solidFill>
                          <a:effectLst/>
                          <a:latin typeface="+mn-lt"/>
                          <a:ea typeface="+mn-ea"/>
                          <a:cs typeface="+mn-ea"/>
                          <a:sym typeface="+mn-lt"/>
                        </a:rPr>
                        <a:t>认证</a:t>
                      </a:r>
                    </a:p>
                  </a:txBody>
                  <a:tcPr marL="10168" marR="10168" marT="101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223263">
                <a:tc>
                  <a:txBody>
                    <a:bodyPr/>
                    <a:lstStyle/>
                    <a:p>
                      <a:pPr algn="ctr" fontAlgn="b"/>
                      <a:r>
                        <a:rPr lang="en-US" sz="1200" b="0" u="none" strike="noStrike" cap="none" spc="0" dirty="0">
                          <a:ln>
                            <a:noFill/>
                          </a:ln>
                          <a:solidFill>
                            <a:schemeClr val="tx1"/>
                          </a:solidFill>
                          <a:effectLst/>
                          <a:latin typeface="+mn-lt"/>
                          <a:ea typeface="+mn-ea"/>
                          <a:cs typeface="+mn-ea"/>
                          <a:sym typeface="+mn-lt"/>
                        </a:rPr>
                        <a:t>RoHS</a:t>
                      </a:r>
                      <a:r>
                        <a:rPr lang="zh-CN" altLang="en-US" sz="1200" b="0" u="none" strike="noStrike" cap="none" spc="0" dirty="0">
                          <a:ln>
                            <a:noFill/>
                          </a:ln>
                          <a:solidFill>
                            <a:schemeClr val="tx1"/>
                          </a:solidFill>
                          <a:effectLst/>
                          <a:latin typeface="+mn-lt"/>
                          <a:ea typeface="+mn-ea"/>
                          <a:cs typeface="+mn-ea"/>
                          <a:sym typeface="+mn-lt"/>
                        </a:rPr>
                        <a:t>认证</a:t>
                      </a:r>
                      <a:endParaRPr lang="zh-CN" altLang="en-US" sz="1200" b="0" i="0" u="none" strike="noStrike" cap="none" spc="0" dirty="0">
                        <a:ln>
                          <a:noFill/>
                        </a:ln>
                        <a:solidFill>
                          <a:schemeClr val="tx1"/>
                        </a:solidFill>
                        <a:effectLst/>
                        <a:latin typeface="+mn-lt"/>
                        <a:ea typeface="+mn-ea"/>
                        <a:cs typeface="+mn-ea"/>
                        <a:sym typeface="+mn-lt"/>
                      </a:endParaRPr>
                    </a:p>
                  </a:txBody>
                  <a:tcPr marL="10168" marR="10168" marT="101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22326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200" b="0" u="none" strike="noStrike" cap="none" spc="0" dirty="0">
                          <a:ln>
                            <a:noFill/>
                          </a:ln>
                          <a:solidFill>
                            <a:schemeClr val="tx1"/>
                          </a:solidFill>
                          <a:effectLst/>
                          <a:latin typeface="+mn-lt"/>
                          <a:ea typeface="+mn-ea"/>
                          <a:cs typeface="+mn-ea"/>
                          <a:sym typeface="+mn-lt"/>
                        </a:rPr>
                        <a:t>无线电发射设备型号核准证</a:t>
                      </a:r>
                      <a:endParaRPr lang="zh-CN" altLang="en-US" sz="1200" b="0" i="0" u="none" strike="noStrike" cap="none" spc="0" dirty="0">
                        <a:ln>
                          <a:noFill/>
                        </a:ln>
                        <a:solidFill>
                          <a:schemeClr val="tx1"/>
                        </a:solidFill>
                        <a:effectLst/>
                        <a:latin typeface="+mn-lt"/>
                        <a:ea typeface="+mn-ea"/>
                        <a:cs typeface="+mn-ea"/>
                        <a:sym typeface="+mn-lt"/>
                      </a:endParaRPr>
                    </a:p>
                  </a:txBody>
                  <a:tcPr marL="10168" marR="10168" marT="101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r h="223263">
                <a:tc>
                  <a:txBody>
                    <a:bodyPr/>
                    <a:lstStyle/>
                    <a:p>
                      <a:pPr marL="0" marR="0" indent="0" algn="ctr" defTabSz="685800" rtl="0" eaLnBrk="1" fontAlgn="b" latinLnBrk="0" hangingPunct="1">
                        <a:lnSpc>
                          <a:spcPct val="100000"/>
                        </a:lnSpc>
                        <a:spcBef>
                          <a:spcPts val="0"/>
                        </a:spcBef>
                        <a:spcAft>
                          <a:spcPts val="0"/>
                        </a:spcAft>
                        <a:buClrTx/>
                        <a:buSzTx/>
                        <a:buFontTx/>
                        <a:buNone/>
                        <a:tabLst/>
                        <a:defRPr/>
                      </a:pPr>
                      <a:r>
                        <a:rPr lang="zh-CN" altLang="en-US" sz="1200" b="0" u="none" strike="noStrike" cap="none" spc="0" dirty="0">
                          <a:ln>
                            <a:noFill/>
                          </a:ln>
                          <a:solidFill>
                            <a:schemeClr val="tx1"/>
                          </a:solidFill>
                          <a:effectLst/>
                          <a:latin typeface="+mn-lt"/>
                          <a:ea typeface="+mn-ea"/>
                          <a:cs typeface="+mn-ea"/>
                          <a:sym typeface="+mn-lt"/>
                        </a:rPr>
                        <a:t>美国</a:t>
                      </a:r>
                      <a:r>
                        <a:rPr lang="en-US" altLang="zh-CN" sz="1200" b="0" u="none" strike="noStrike" cap="none" spc="0" dirty="0">
                          <a:ln>
                            <a:noFill/>
                          </a:ln>
                          <a:solidFill>
                            <a:schemeClr val="tx1"/>
                          </a:solidFill>
                          <a:effectLst/>
                          <a:latin typeface="+mn-lt"/>
                          <a:ea typeface="+mn-ea"/>
                          <a:cs typeface="+mn-ea"/>
                          <a:sym typeface="+mn-lt"/>
                        </a:rPr>
                        <a:t>UL</a:t>
                      </a:r>
                      <a:r>
                        <a:rPr lang="zh-CN" altLang="en-US" sz="1200" b="0" u="none" strike="noStrike" cap="none" spc="0" dirty="0">
                          <a:ln>
                            <a:noFill/>
                          </a:ln>
                          <a:solidFill>
                            <a:schemeClr val="tx1"/>
                          </a:solidFill>
                          <a:effectLst/>
                          <a:latin typeface="+mn-lt"/>
                          <a:ea typeface="+mn-ea"/>
                          <a:cs typeface="+mn-ea"/>
                          <a:sym typeface="+mn-lt"/>
                        </a:rPr>
                        <a:t>认证</a:t>
                      </a:r>
                    </a:p>
                  </a:txBody>
                  <a:tcPr marL="10168" marR="10168" marT="101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6"/>
                  </a:ext>
                </a:extLst>
              </a:tr>
              <a:tr h="22326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200" b="0" u="none" strike="noStrike" cap="none" spc="0" dirty="0">
                          <a:ln>
                            <a:noFill/>
                          </a:ln>
                          <a:solidFill>
                            <a:schemeClr val="tx1"/>
                          </a:solidFill>
                          <a:effectLst/>
                          <a:latin typeface="+mn-lt"/>
                          <a:ea typeface="+mn-ea"/>
                          <a:cs typeface="+mn-ea"/>
                          <a:sym typeface="+mn-lt"/>
                        </a:rPr>
                        <a:t>美洲</a:t>
                      </a:r>
                      <a:r>
                        <a:rPr lang="en-US" altLang="zh-CN" sz="1200" b="0" u="none" strike="noStrike" cap="none" spc="0" dirty="0">
                          <a:ln>
                            <a:noFill/>
                          </a:ln>
                          <a:solidFill>
                            <a:schemeClr val="tx1"/>
                          </a:solidFill>
                          <a:effectLst/>
                          <a:latin typeface="+mn-lt"/>
                          <a:ea typeface="+mn-ea"/>
                          <a:cs typeface="+mn-ea"/>
                          <a:sym typeface="+mn-lt"/>
                        </a:rPr>
                        <a:t>FCC ID</a:t>
                      </a:r>
                      <a:r>
                        <a:rPr lang="zh-CN" altLang="en-US" sz="1200" b="0" u="none" strike="noStrike" cap="none" spc="0" dirty="0">
                          <a:ln>
                            <a:noFill/>
                          </a:ln>
                          <a:solidFill>
                            <a:schemeClr val="tx1"/>
                          </a:solidFill>
                          <a:effectLst/>
                          <a:latin typeface="+mn-lt"/>
                          <a:ea typeface="+mn-ea"/>
                          <a:cs typeface="+mn-ea"/>
                          <a:sym typeface="+mn-lt"/>
                        </a:rPr>
                        <a:t>认证</a:t>
                      </a:r>
                      <a:endParaRPr lang="zh-CN" altLang="en-US" sz="1200" b="0" i="0" u="none" strike="noStrike" cap="none" spc="0" dirty="0">
                        <a:ln>
                          <a:noFill/>
                        </a:ln>
                        <a:solidFill>
                          <a:schemeClr val="tx1"/>
                        </a:solidFill>
                        <a:effectLst/>
                        <a:latin typeface="+mn-lt"/>
                        <a:ea typeface="+mn-ea"/>
                        <a:cs typeface="+mn-ea"/>
                        <a:sym typeface="+mn-lt"/>
                      </a:endParaRPr>
                    </a:p>
                  </a:txBody>
                  <a:tcPr marL="10168" marR="10168" marT="101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7"/>
                  </a:ext>
                </a:extLst>
              </a:tr>
              <a:tr h="223263">
                <a:tc>
                  <a:txBody>
                    <a:bodyPr/>
                    <a:lstStyle/>
                    <a:p>
                      <a:pPr marL="0" marR="0" indent="0" algn="ctr" defTabSz="685800" rtl="0" eaLnBrk="1" fontAlgn="b" latinLnBrk="0" hangingPunct="1">
                        <a:lnSpc>
                          <a:spcPct val="100000"/>
                        </a:lnSpc>
                        <a:spcBef>
                          <a:spcPts val="0"/>
                        </a:spcBef>
                        <a:spcAft>
                          <a:spcPts val="0"/>
                        </a:spcAft>
                        <a:buClrTx/>
                        <a:buSzTx/>
                        <a:buFontTx/>
                        <a:buNone/>
                        <a:tabLst/>
                        <a:defRPr/>
                      </a:pPr>
                      <a:r>
                        <a:rPr lang="zh-CN" altLang="en-US" sz="1200" b="0" u="none" strike="noStrike" cap="none" spc="0" dirty="0">
                          <a:ln>
                            <a:noFill/>
                          </a:ln>
                          <a:solidFill>
                            <a:schemeClr val="tx1"/>
                          </a:solidFill>
                          <a:effectLst/>
                          <a:latin typeface="+mn-lt"/>
                          <a:ea typeface="+mn-ea"/>
                          <a:cs typeface="+mn-ea"/>
                          <a:sym typeface="+mn-lt"/>
                        </a:rPr>
                        <a:t>欧盟</a:t>
                      </a:r>
                      <a:r>
                        <a:rPr lang="en-US" altLang="zh-CN" sz="1200" b="0" u="none" strike="noStrike" cap="none" spc="0" dirty="0">
                          <a:ln>
                            <a:noFill/>
                          </a:ln>
                          <a:solidFill>
                            <a:schemeClr val="tx1"/>
                          </a:solidFill>
                          <a:effectLst/>
                          <a:latin typeface="+mn-lt"/>
                          <a:ea typeface="+mn-ea"/>
                          <a:cs typeface="+mn-ea"/>
                          <a:sym typeface="+mn-lt"/>
                        </a:rPr>
                        <a:t>CE RED</a:t>
                      </a:r>
                      <a:r>
                        <a:rPr lang="zh-CN" altLang="en-US" sz="1200" b="0" u="none" strike="noStrike" cap="none" spc="0" dirty="0">
                          <a:ln>
                            <a:noFill/>
                          </a:ln>
                          <a:solidFill>
                            <a:schemeClr val="tx1"/>
                          </a:solidFill>
                          <a:effectLst/>
                          <a:latin typeface="+mn-lt"/>
                          <a:ea typeface="+mn-ea"/>
                          <a:cs typeface="+mn-ea"/>
                          <a:sym typeface="+mn-lt"/>
                        </a:rPr>
                        <a:t>认证</a:t>
                      </a:r>
                    </a:p>
                  </a:txBody>
                  <a:tcPr marL="10168" marR="10168" marT="101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8"/>
                  </a:ext>
                </a:extLst>
              </a:tr>
              <a:tr h="223263">
                <a:tc>
                  <a:txBody>
                    <a:bodyPr/>
                    <a:lstStyle/>
                    <a:p>
                      <a:pPr algn="ctr" fontAlgn="b"/>
                      <a:r>
                        <a:rPr lang="zh-CN" altLang="en-US" sz="1200" b="0" u="none" strike="noStrike" cap="none" spc="0" dirty="0">
                          <a:ln>
                            <a:noFill/>
                          </a:ln>
                          <a:solidFill>
                            <a:schemeClr val="tx1"/>
                          </a:solidFill>
                          <a:effectLst/>
                          <a:latin typeface="+mn-lt"/>
                          <a:ea typeface="+mn-ea"/>
                          <a:cs typeface="+mn-ea"/>
                          <a:sym typeface="+mn-lt"/>
                        </a:rPr>
                        <a:t>印度</a:t>
                      </a:r>
                      <a:r>
                        <a:rPr lang="en-US" sz="1200" b="0" u="none" strike="noStrike" cap="none" spc="0" dirty="0">
                          <a:ln>
                            <a:noFill/>
                          </a:ln>
                          <a:solidFill>
                            <a:schemeClr val="tx1"/>
                          </a:solidFill>
                          <a:effectLst/>
                          <a:latin typeface="+mn-lt"/>
                          <a:ea typeface="+mn-ea"/>
                          <a:cs typeface="+mn-ea"/>
                          <a:sym typeface="+mn-lt"/>
                        </a:rPr>
                        <a:t>BIS</a:t>
                      </a:r>
                      <a:r>
                        <a:rPr lang="zh-CN" altLang="en-US" sz="1200" b="0" u="none" strike="noStrike" cap="none" spc="0" dirty="0">
                          <a:ln>
                            <a:noFill/>
                          </a:ln>
                          <a:solidFill>
                            <a:schemeClr val="tx1"/>
                          </a:solidFill>
                          <a:effectLst/>
                          <a:latin typeface="+mn-lt"/>
                          <a:ea typeface="+mn-ea"/>
                          <a:cs typeface="+mn-ea"/>
                          <a:sym typeface="+mn-lt"/>
                        </a:rPr>
                        <a:t>认证</a:t>
                      </a:r>
                      <a:endParaRPr lang="zh-CN" altLang="en-US" sz="1200" b="0" i="0" u="none" strike="noStrike" cap="none" spc="0" dirty="0">
                        <a:ln>
                          <a:noFill/>
                        </a:ln>
                        <a:solidFill>
                          <a:schemeClr val="tx1"/>
                        </a:solidFill>
                        <a:effectLst/>
                        <a:latin typeface="+mn-lt"/>
                        <a:ea typeface="+mn-ea"/>
                        <a:cs typeface="+mn-ea"/>
                        <a:sym typeface="+mn-lt"/>
                      </a:endParaRPr>
                    </a:p>
                  </a:txBody>
                  <a:tcPr marL="10168" marR="10168" marT="101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9"/>
                  </a:ext>
                </a:extLst>
              </a:tr>
              <a:tr h="223263">
                <a:tc>
                  <a:txBody>
                    <a:bodyPr/>
                    <a:lstStyle/>
                    <a:p>
                      <a:pPr algn="ctr" fontAlgn="b"/>
                      <a:r>
                        <a:rPr lang="zh-CN" altLang="en-US" sz="1200" b="0" u="none" strike="noStrike" cap="none" spc="0" dirty="0">
                          <a:ln>
                            <a:noFill/>
                          </a:ln>
                          <a:solidFill>
                            <a:schemeClr val="tx1"/>
                          </a:solidFill>
                          <a:effectLst/>
                          <a:latin typeface="+mn-lt"/>
                          <a:ea typeface="+mn-ea"/>
                          <a:cs typeface="+mn-ea"/>
                          <a:sym typeface="+mn-lt"/>
                        </a:rPr>
                        <a:t>谷歌</a:t>
                      </a:r>
                      <a:r>
                        <a:rPr lang="en-US" sz="1200" b="0" u="none" strike="noStrike" cap="none" spc="0" dirty="0">
                          <a:ln>
                            <a:noFill/>
                          </a:ln>
                          <a:solidFill>
                            <a:schemeClr val="tx1"/>
                          </a:solidFill>
                          <a:effectLst/>
                          <a:latin typeface="+mn-lt"/>
                          <a:ea typeface="+mn-ea"/>
                          <a:cs typeface="+mn-ea"/>
                          <a:sym typeface="+mn-lt"/>
                        </a:rPr>
                        <a:t>GMS</a:t>
                      </a:r>
                      <a:r>
                        <a:rPr lang="zh-CN" altLang="en-US" sz="1200" b="0" u="none" strike="noStrike" cap="none" spc="0" dirty="0">
                          <a:ln>
                            <a:noFill/>
                          </a:ln>
                          <a:solidFill>
                            <a:schemeClr val="tx1"/>
                          </a:solidFill>
                          <a:effectLst/>
                          <a:latin typeface="+mn-lt"/>
                          <a:ea typeface="+mn-ea"/>
                          <a:cs typeface="+mn-ea"/>
                          <a:sym typeface="+mn-lt"/>
                        </a:rPr>
                        <a:t>认证</a:t>
                      </a:r>
                      <a:endParaRPr lang="zh-CN" altLang="en-US" sz="1200" b="0" i="0" u="none" strike="noStrike" cap="none" spc="0" dirty="0">
                        <a:ln>
                          <a:noFill/>
                        </a:ln>
                        <a:solidFill>
                          <a:schemeClr val="tx1"/>
                        </a:solidFill>
                        <a:effectLst/>
                        <a:latin typeface="+mn-lt"/>
                        <a:ea typeface="+mn-ea"/>
                        <a:cs typeface="+mn-ea"/>
                        <a:sym typeface="+mn-lt"/>
                      </a:endParaRPr>
                    </a:p>
                  </a:txBody>
                  <a:tcPr marL="10168" marR="10168" marT="101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10"/>
                  </a:ext>
                </a:extLst>
              </a:tr>
              <a:tr h="223263">
                <a:tc>
                  <a:txBody>
                    <a:bodyPr/>
                    <a:lstStyle/>
                    <a:p>
                      <a:pPr algn="ctr" fontAlgn="b"/>
                      <a:r>
                        <a:rPr lang="zh-CN" altLang="en-US" sz="1200" b="0" u="none" strike="noStrike" cap="none" spc="0" dirty="0">
                          <a:ln>
                            <a:noFill/>
                          </a:ln>
                          <a:solidFill>
                            <a:schemeClr val="tx1"/>
                          </a:solidFill>
                          <a:effectLst/>
                          <a:latin typeface="+mn-lt"/>
                          <a:ea typeface="+mn-ea"/>
                          <a:cs typeface="+mn-ea"/>
                          <a:sym typeface="+mn-lt"/>
                        </a:rPr>
                        <a:t>　</a:t>
                      </a:r>
                      <a:r>
                        <a:rPr lang="en-US" altLang="zh-CN" sz="1200" b="0" u="none" strike="noStrike" cap="none" spc="0" dirty="0">
                          <a:ln>
                            <a:noFill/>
                          </a:ln>
                          <a:solidFill>
                            <a:schemeClr val="tx1"/>
                          </a:solidFill>
                          <a:effectLst/>
                          <a:latin typeface="+mn-lt"/>
                          <a:ea typeface="+mn-ea"/>
                          <a:cs typeface="+mn-ea"/>
                          <a:sym typeface="+mn-lt"/>
                        </a:rPr>
                        <a:t>SOTI</a:t>
                      </a:r>
                      <a:r>
                        <a:rPr lang="zh-CN" altLang="en-US" sz="1200" b="0" u="none" strike="noStrike" cap="none" spc="0" dirty="0">
                          <a:ln>
                            <a:noFill/>
                          </a:ln>
                          <a:solidFill>
                            <a:schemeClr val="tx1"/>
                          </a:solidFill>
                          <a:effectLst/>
                          <a:latin typeface="+mn-lt"/>
                          <a:ea typeface="+mn-ea"/>
                          <a:cs typeface="+mn-ea"/>
                          <a:sym typeface="+mn-lt"/>
                        </a:rPr>
                        <a:t>认证</a:t>
                      </a:r>
                      <a:endParaRPr lang="zh-CN" altLang="en-US" sz="1200" b="0" i="0" u="none" strike="noStrike" cap="none" spc="0" dirty="0">
                        <a:ln>
                          <a:noFill/>
                        </a:ln>
                        <a:solidFill>
                          <a:schemeClr val="tx1"/>
                        </a:solidFill>
                        <a:effectLst/>
                        <a:latin typeface="+mn-lt"/>
                        <a:ea typeface="+mn-ea"/>
                        <a:cs typeface="+mn-ea"/>
                        <a:sym typeface="+mn-lt"/>
                      </a:endParaRPr>
                    </a:p>
                  </a:txBody>
                  <a:tcPr marL="10168" marR="10168" marT="101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11"/>
                  </a:ext>
                </a:extLst>
              </a:tr>
              <a:tr h="316235">
                <a:tc>
                  <a:txBody>
                    <a:bodyPr/>
                    <a:lstStyle/>
                    <a:p>
                      <a:pPr algn="ctr" fontAlgn="b"/>
                      <a:r>
                        <a:rPr lang="zh-CN" altLang="en-US" sz="1200" b="1" u="none" strike="noStrike" cap="none" spc="0" dirty="0">
                          <a:ln>
                            <a:noFill/>
                          </a:ln>
                          <a:solidFill>
                            <a:schemeClr val="tx1"/>
                          </a:solidFill>
                          <a:effectLst/>
                          <a:latin typeface="+mn-lt"/>
                          <a:ea typeface="+mn-ea"/>
                          <a:cs typeface="+mn-ea"/>
                          <a:sym typeface="+mn-lt"/>
                        </a:rPr>
                        <a:t>通过的测试</a:t>
                      </a:r>
                      <a:endParaRPr lang="zh-CN" altLang="en-US" sz="1200" b="1" i="0" u="none" strike="noStrike" cap="none" spc="0" dirty="0">
                        <a:ln>
                          <a:noFill/>
                        </a:ln>
                        <a:solidFill>
                          <a:schemeClr val="tx1"/>
                        </a:solidFill>
                        <a:effectLst/>
                        <a:latin typeface="+mn-lt"/>
                        <a:ea typeface="+mn-ea"/>
                        <a:cs typeface="+mn-ea"/>
                        <a:sym typeface="+mn-lt"/>
                      </a:endParaRPr>
                    </a:p>
                  </a:txBody>
                  <a:tcPr marL="10168" marR="10168" marT="101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12"/>
                  </a:ext>
                </a:extLst>
              </a:tr>
              <a:tr h="255646">
                <a:tc>
                  <a:txBody>
                    <a:bodyPr/>
                    <a:lstStyle/>
                    <a:p>
                      <a:pPr algn="ctr" fontAlgn="b"/>
                      <a:r>
                        <a:rPr lang="zh-CN" altLang="en-US" sz="1200" b="0" u="none" strike="noStrike" cap="none" spc="0" dirty="0">
                          <a:ln>
                            <a:noFill/>
                          </a:ln>
                          <a:solidFill>
                            <a:schemeClr val="tx1"/>
                          </a:solidFill>
                          <a:effectLst/>
                          <a:latin typeface="+mn-lt"/>
                          <a:ea typeface="+mn-ea"/>
                          <a:cs typeface="+mn-ea"/>
                          <a:sym typeface="+mn-lt"/>
                        </a:rPr>
                        <a:t>无线电发射设备型号核准</a:t>
                      </a:r>
                      <a:endParaRPr lang="zh-CN" altLang="en-US" sz="1200" b="0" i="0" u="none" strike="noStrike" cap="none" spc="0" dirty="0">
                        <a:ln>
                          <a:noFill/>
                        </a:ln>
                        <a:solidFill>
                          <a:schemeClr val="tx1"/>
                        </a:solidFill>
                        <a:effectLst/>
                        <a:latin typeface="+mn-lt"/>
                        <a:ea typeface="+mn-ea"/>
                        <a:cs typeface="+mn-ea"/>
                        <a:sym typeface="+mn-lt"/>
                      </a:endParaRPr>
                    </a:p>
                  </a:txBody>
                  <a:tcPr marL="10168" marR="10168" marT="101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13"/>
                  </a:ext>
                </a:extLst>
              </a:tr>
              <a:tr h="255646">
                <a:tc>
                  <a:txBody>
                    <a:bodyPr/>
                    <a:lstStyle/>
                    <a:p>
                      <a:pPr algn="ctr" fontAlgn="b"/>
                      <a:r>
                        <a:rPr lang="zh-CN" altLang="en-US" sz="1200" b="0" u="none" strike="noStrike" cap="none" spc="0" dirty="0">
                          <a:ln>
                            <a:noFill/>
                          </a:ln>
                          <a:solidFill>
                            <a:schemeClr val="tx1"/>
                          </a:solidFill>
                          <a:effectLst/>
                          <a:latin typeface="+mn-lt"/>
                          <a:ea typeface="+mn-ea"/>
                          <a:cs typeface="+mn-ea"/>
                          <a:sym typeface="+mn-lt"/>
                        </a:rPr>
                        <a:t>激光安全等级检测报告</a:t>
                      </a:r>
                      <a:endParaRPr lang="zh-CN" altLang="en-US" sz="1200" b="0" i="0" u="none" strike="noStrike" cap="none" spc="0" dirty="0">
                        <a:ln>
                          <a:noFill/>
                        </a:ln>
                        <a:solidFill>
                          <a:schemeClr val="tx1"/>
                        </a:solidFill>
                        <a:effectLst/>
                        <a:latin typeface="+mn-lt"/>
                        <a:ea typeface="+mn-ea"/>
                        <a:cs typeface="+mn-ea"/>
                        <a:sym typeface="+mn-lt"/>
                      </a:endParaRPr>
                    </a:p>
                  </a:txBody>
                  <a:tcPr marL="10168" marR="10168" marT="101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14"/>
                  </a:ext>
                </a:extLst>
              </a:tr>
              <a:tr h="255646">
                <a:tc>
                  <a:txBody>
                    <a:bodyPr/>
                    <a:lstStyle/>
                    <a:p>
                      <a:pPr algn="ctr" fontAlgn="b"/>
                      <a:r>
                        <a:rPr lang="zh-CN" altLang="en-US" sz="1200" b="0" u="none" strike="noStrike" cap="none" spc="0" dirty="0">
                          <a:ln>
                            <a:noFill/>
                          </a:ln>
                          <a:solidFill>
                            <a:schemeClr val="tx1"/>
                          </a:solidFill>
                          <a:effectLst/>
                          <a:latin typeface="+mn-lt"/>
                          <a:ea typeface="+mn-ea"/>
                          <a:cs typeface="+mn-ea"/>
                          <a:sym typeface="+mn-lt"/>
                        </a:rPr>
                        <a:t>防水防尘等级检测报告</a:t>
                      </a:r>
                      <a:endParaRPr lang="zh-CN" altLang="en-US" sz="1200" b="0" i="0" u="none" strike="noStrike" cap="none" spc="0" dirty="0">
                        <a:ln>
                          <a:noFill/>
                        </a:ln>
                        <a:solidFill>
                          <a:schemeClr val="tx1"/>
                        </a:solidFill>
                        <a:effectLst/>
                        <a:latin typeface="+mn-lt"/>
                        <a:ea typeface="+mn-ea"/>
                        <a:cs typeface="+mn-ea"/>
                        <a:sym typeface="+mn-lt"/>
                      </a:endParaRPr>
                    </a:p>
                  </a:txBody>
                  <a:tcPr marL="10168" marR="10168" marT="101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15"/>
                  </a:ext>
                </a:extLst>
              </a:tr>
              <a:tr h="255646">
                <a:tc>
                  <a:txBody>
                    <a:bodyPr/>
                    <a:lstStyle/>
                    <a:p>
                      <a:pPr algn="ctr" fontAlgn="b"/>
                      <a:r>
                        <a:rPr lang="zh-CN" altLang="en-US" sz="1200" b="0" u="none" strike="noStrike" cap="none" spc="0" dirty="0">
                          <a:ln>
                            <a:noFill/>
                          </a:ln>
                          <a:solidFill>
                            <a:schemeClr val="tx1"/>
                          </a:solidFill>
                          <a:effectLst/>
                          <a:latin typeface="+mn-lt"/>
                          <a:ea typeface="+mn-ea"/>
                          <a:cs typeface="+mn-ea"/>
                          <a:sym typeface="+mn-lt"/>
                        </a:rPr>
                        <a:t>跌落检测报告</a:t>
                      </a:r>
                      <a:endParaRPr lang="zh-CN" altLang="en-US" sz="1200" b="0" i="0" u="none" strike="noStrike" cap="none" spc="0" dirty="0">
                        <a:ln>
                          <a:noFill/>
                        </a:ln>
                        <a:solidFill>
                          <a:schemeClr val="tx1"/>
                        </a:solidFill>
                        <a:effectLst/>
                        <a:latin typeface="+mn-lt"/>
                        <a:ea typeface="+mn-ea"/>
                        <a:cs typeface="+mn-ea"/>
                        <a:sym typeface="+mn-lt"/>
                      </a:endParaRPr>
                    </a:p>
                  </a:txBody>
                  <a:tcPr marL="10168" marR="10168" marT="101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16"/>
                  </a:ext>
                </a:extLst>
              </a:tr>
              <a:tr h="375978">
                <a:tc>
                  <a:txBody>
                    <a:bodyPr/>
                    <a:lstStyle/>
                    <a:p>
                      <a:pPr algn="ctr" fontAlgn="b"/>
                      <a:r>
                        <a:rPr lang="zh-CN" altLang="en-US" sz="1200" b="0" u="none" strike="noStrike" cap="none" spc="0" dirty="0">
                          <a:ln>
                            <a:noFill/>
                          </a:ln>
                          <a:solidFill>
                            <a:schemeClr val="tx1"/>
                          </a:solidFill>
                          <a:effectLst/>
                          <a:latin typeface="+mn-lt"/>
                          <a:ea typeface="+mn-ea"/>
                          <a:cs typeface="+mn-ea"/>
                          <a:sym typeface="+mn-lt"/>
                        </a:rPr>
                        <a:t>平均无故障工作时间（</a:t>
                      </a:r>
                      <a:r>
                        <a:rPr lang="en-US" altLang="zh-CN" sz="1200" b="0" u="none" strike="noStrike" cap="none" spc="0" dirty="0">
                          <a:ln>
                            <a:noFill/>
                          </a:ln>
                          <a:solidFill>
                            <a:schemeClr val="tx1"/>
                          </a:solidFill>
                          <a:effectLst/>
                          <a:latin typeface="+mn-lt"/>
                          <a:ea typeface="+mn-ea"/>
                          <a:cs typeface="+mn-ea"/>
                          <a:sym typeface="+mn-lt"/>
                        </a:rPr>
                        <a:t>MTBF</a:t>
                      </a:r>
                      <a:r>
                        <a:rPr lang="zh-CN" altLang="en-US" sz="1200" b="0" u="none" strike="noStrike" cap="none" spc="0" dirty="0">
                          <a:ln>
                            <a:noFill/>
                          </a:ln>
                          <a:solidFill>
                            <a:schemeClr val="tx1"/>
                          </a:solidFill>
                          <a:effectLst/>
                          <a:latin typeface="+mn-lt"/>
                          <a:ea typeface="+mn-ea"/>
                          <a:cs typeface="+mn-ea"/>
                          <a:sym typeface="+mn-lt"/>
                        </a:rPr>
                        <a:t>）</a:t>
                      </a:r>
                      <a:endParaRPr lang="en-US" altLang="zh-CN" sz="1200" b="0" u="none" strike="noStrike" cap="none" spc="0" dirty="0">
                        <a:ln>
                          <a:noFill/>
                        </a:ln>
                        <a:solidFill>
                          <a:schemeClr val="tx1"/>
                        </a:solidFill>
                        <a:effectLst/>
                        <a:latin typeface="+mn-lt"/>
                        <a:ea typeface="+mn-ea"/>
                        <a:cs typeface="+mn-ea"/>
                        <a:sym typeface="+mn-lt"/>
                      </a:endParaRPr>
                    </a:p>
                    <a:p>
                      <a:pPr algn="ctr" fontAlgn="b"/>
                      <a:r>
                        <a:rPr lang="zh-CN" altLang="en-US" sz="1200" b="0" u="none" strike="noStrike" cap="none" spc="0" dirty="0">
                          <a:ln>
                            <a:noFill/>
                          </a:ln>
                          <a:solidFill>
                            <a:schemeClr val="tx1"/>
                          </a:solidFill>
                          <a:effectLst/>
                          <a:latin typeface="+mn-lt"/>
                          <a:ea typeface="+mn-ea"/>
                          <a:cs typeface="+mn-ea"/>
                          <a:sym typeface="+mn-lt"/>
                        </a:rPr>
                        <a:t>检测报告</a:t>
                      </a:r>
                      <a:endParaRPr lang="zh-CN" altLang="en-US" sz="1200" b="0" i="0" u="none" strike="noStrike" cap="none" spc="0" dirty="0">
                        <a:ln>
                          <a:noFill/>
                        </a:ln>
                        <a:solidFill>
                          <a:schemeClr val="tx1"/>
                        </a:solidFill>
                        <a:effectLst/>
                        <a:latin typeface="+mn-lt"/>
                        <a:ea typeface="+mn-ea"/>
                        <a:cs typeface="+mn-ea"/>
                        <a:sym typeface="+mn-lt"/>
                      </a:endParaRPr>
                    </a:p>
                  </a:txBody>
                  <a:tcPr marL="10168" marR="10168" marT="101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17"/>
                  </a:ext>
                </a:extLst>
              </a:tr>
              <a:tr h="221840">
                <a:tc>
                  <a:txBody>
                    <a:bodyPr/>
                    <a:lstStyle/>
                    <a:p>
                      <a:pPr algn="ctr" fontAlgn="b"/>
                      <a:r>
                        <a:rPr lang="zh-CN" altLang="en-US" sz="1200" b="0" u="none" strike="noStrike" cap="none" spc="0" dirty="0">
                          <a:ln>
                            <a:noFill/>
                          </a:ln>
                          <a:solidFill>
                            <a:schemeClr val="tx1"/>
                          </a:solidFill>
                          <a:effectLst/>
                          <a:latin typeface="+mn-lt"/>
                          <a:ea typeface="+mn-ea"/>
                          <a:cs typeface="+mn-ea"/>
                          <a:sym typeface="+mn-lt"/>
                        </a:rPr>
                        <a:t>型式试验委托检测报告</a:t>
                      </a:r>
                      <a:endParaRPr lang="zh-CN" altLang="en-US" sz="1200" b="0" i="0" u="none" strike="noStrike" cap="none" spc="0" dirty="0">
                        <a:ln>
                          <a:noFill/>
                        </a:ln>
                        <a:solidFill>
                          <a:schemeClr val="tx1"/>
                        </a:solidFill>
                        <a:effectLst/>
                        <a:latin typeface="+mn-lt"/>
                        <a:ea typeface="+mn-ea"/>
                        <a:cs typeface="+mn-ea"/>
                        <a:sym typeface="+mn-lt"/>
                      </a:endParaRPr>
                    </a:p>
                  </a:txBody>
                  <a:tcPr marL="10168" marR="10168" marT="101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18"/>
                  </a:ext>
                </a:extLst>
              </a:tr>
              <a:tr h="221840">
                <a:tc>
                  <a:txBody>
                    <a:bodyPr/>
                    <a:lstStyle/>
                    <a:p>
                      <a:pPr algn="ctr" fontAlgn="b"/>
                      <a:r>
                        <a:rPr lang="zh-CN" altLang="en-US" sz="1200" b="0" u="none" strike="noStrike" cap="none" spc="0" dirty="0">
                          <a:ln>
                            <a:noFill/>
                          </a:ln>
                          <a:solidFill>
                            <a:schemeClr val="tx1"/>
                          </a:solidFill>
                          <a:effectLst/>
                          <a:latin typeface="+mn-lt"/>
                          <a:ea typeface="+mn-ea"/>
                          <a:cs typeface="+mn-ea"/>
                          <a:sym typeface="+mn-lt"/>
                        </a:rPr>
                        <a:t>盐雾检验报告</a:t>
                      </a:r>
                      <a:endParaRPr lang="zh-CN" altLang="en-US" sz="1200" b="0" i="0" u="none" strike="noStrike" cap="none" spc="0" dirty="0">
                        <a:ln>
                          <a:noFill/>
                        </a:ln>
                        <a:solidFill>
                          <a:schemeClr val="tx1"/>
                        </a:solidFill>
                        <a:effectLst/>
                        <a:latin typeface="+mn-lt"/>
                        <a:ea typeface="+mn-ea"/>
                        <a:cs typeface="+mn-ea"/>
                        <a:sym typeface="+mn-lt"/>
                      </a:endParaRPr>
                    </a:p>
                  </a:txBody>
                  <a:tcPr marL="10168" marR="10168" marT="101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19"/>
                  </a:ext>
                </a:extLst>
              </a:tr>
              <a:tr h="221840">
                <a:tc>
                  <a:txBody>
                    <a:bodyPr/>
                    <a:lstStyle/>
                    <a:p>
                      <a:pPr algn="ctr" fontAlgn="b"/>
                      <a:r>
                        <a:rPr lang="zh-CN" altLang="en-US" sz="1200" b="0" u="none" strike="noStrike" cap="none" spc="0" dirty="0">
                          <a:ln>
                            <a:noFill/>
                          </a:ln>
                          <a:solidFill>
                            <a:schemeClr val="tx1"/>
                          </a:solidFill>
                          <a:effectLst/>
                          <a:latin typeface="+mn-lt"/>
                          <a:ea typeface="+mn-ea"/>
                          <a:cs typeface="+mn-ea"/>
                          <a:sym typeface="+mn-lt"/>
                        </a:rPr>
                        <a:t>抗菌检测报告</a:t>
                      </a:r>
                      <a:endParaRPr lang="zh-CN" altLang="en-US" sz="1200" b="0" i="0" u="none" strike="noStrike" cap="none" spc="0" dirty="0">
                        <a:ln>
                          <a:noFill/>
                        </a:ln>
                        <a:solidFill>
                          <a:schemeClr val="tx1"/>
                        </a:solidFill>
                        <a:effectLst/>
                        <a:latin typeface="+mn-lt"/>
                        <a:ea typeface="+mn-ea"/>
                        <a:cs typeface="+mn-ea"/>
                        <a:sym typeface="+mn-lt"/>
                      </a:endParaRPr>
                    </a:p>
                  </a:txBody>
                  <a:tcPr marL="10168" marR="10168" marT="1016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20"/>
                  </a:ext>
                </a:extLst>
              </a:tr>
            </a:tbl>
          </a:graphicData>
        </a:graphic>
      </p:graphicFrame>
      <p:grpSp>
        <p:nvGrpSpPr>
          <p:cNvPr id="13" name="组合 3"/>
          <p:cNvGrpSpPr>
            <a:grpSpLocks/>
          </p:cNvGrpSpPr>
          <p:nvPr/>
        </p:nvGrpSpPr>
        <p:grpSpPr bwMode="auto">
          <a:xfrm>
            <a:off x="747713" y="1175758"/>
            <a:ext cx="3971925" cy="5441950"/>
            <a:chOff x="747713" y="1055688"/>
            <a:chExt cx="3971925" cy="5441950"/>
          </a:xfrm>
        </p:grpSpPr>
        <p:grpSp>
          <p:nvGrpSpPr>
            <p:cNvPr id="14" name="组合 20"/>
            <p:cNvGrpSpPr>
              <a:grpSpLocks/>
            </p:cNvGrpSpPr>
            <p:nvPr/>
          </p:nvGrpSpPr>
          <p:grpSpPr bwMode="auto">
            <a:xfrm>
              <a:off x="747713" y="1055688"/>
              <a:ext cx="3013075" cy="4359275"/>
              <a:chOff x="809774" y="804707"/>
              <a:chExt cx="2260406" cy="3269836"/>
            </a:xfrm>
          </p:grpSpPr>
          <p:pic>
            <p:nvPicPr>
              <p:cNvPr id="17" name="图片 2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9774" y="804707"/>
                <a:ext cx="1267774" cy="180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图片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087" y="1100677"/>
                <a:ext cx="1267774" cy="180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图片 2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81902" y="1560177"/>
                <a:ext cx="1394324" cy="180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图片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92950" y="1902597"/>
                <a:ext cx="1270588" cy="180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图片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05717" y="2274543"/>
                <a:ext cx="1264463" cy="180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5" name="图片 5017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76488" y="3368675"/>
              <a:ext cx="1898650" cy="2682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图片 5018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46388" y="3849688"/>
              <a:ext cx="1873250" cy="2647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2" name="文本框 21"/>
          <p:cNvSpPr txBox="1"/>
          <p:nvPr/>
        </p:nvSpPr>
        <p:spPr>
          <a:xfrm>
            <a:off x="9631363" y="6500233"/>
            <a:ext cx="558800" cy="317500"/>
          </a:xfrm>
          <a:prstGeom prst="rect">
            <a:avLst/>
          </a:prstGeom>
          <a:noFill/>
        </p:spPr>
        <p:txBody>
          <a:bodyPr wrap="none">
            <a:spAutoFit/>
          </a:bodyPr>
          <a:lstStyle/>
          <a:p>
            <a:pPr>
              <a:defRPr/>
            </a:pPr>
            <a:r>
              <a:rPr lang="en-US" altLang="zh-CN" sz="1467" dirty="0">
                <a:latin typeface="+mn-lt"/>
                <a:ea typeface="+mn-ea"/>
                <a:cs typeface="+mn-ea"/>
                <a:sym typeface="+mn-lt"/>
              </a:rPr>
              <a:t>……</a:t>
            </a:r>
            <a:endParaRPr lang="zh-CN" altLang="en-US" sz="1467" dirty="0">
              <a:latin typeface="+mn-lt"/>
              <a:ea typeface="+mn-ea"/>
              <a:cs typeface="+mn-ea"/>
              <a:sym typeface="+mn-lt"/>
            </a:endParaRPr>
          </a:p>
        </p:txBody>
      </p:sp>
    </p:spTree>
    <p:extLst>
      <p:ext uri="{BB962C8B-B14F-4D97-AF65-F5344CB8AC3E}">
        <p14:creationId xmlns:p14="http://schemas.microsoft.com/office/powerpoint/2010/main" val="10285629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b="1" dirty="0" smtClean="0">
                <a:solidFill>
                  <a:schemeClr val="bg1">
                    <a:lumMod val="25000"/>
                  </a:schemeClr>
                </a:solidFill>
                <a:cs typeface="+mn-ea"/>
                <a:sym typeface="+mn-lt"/>
              </a:rPr>
              <a:t>市场占有率</a:t>
            </a:r>
            <a:endParaRPr lang="zh-CN" altLang="en-US" sz="4000" b="1" dirty="0">
              <a:solidFill>
                <a:schemeClr val="bg1">
                  <a:lumMod val="25000"/>
                </a:schemeClr>
              </a:solidFill>
            </a:endParaRPr>
          </a:p>
        </p:txBody>
      </p:sp>
      <p:sp>
        <p:nvSpPr>
          <p:cNvPr id="3" name="灯片编号占位符 2"/>
          <p:cNvSpPr>
            <a:spLocks noGrp="1"/>
          </p:cNvSpPr>
          <p:nvPr>
            <p:ph type="sldNum" sz="quarter" idx="12"/>
          </p:nvPr>
        </p:nvSpPr>
        <p:spPr/>
        <p:txBody>
          <a:bodyPr/>
          <a:lstStyle/>
          <a:p>
            <a:fld id="{F7755A1B-FC52-483B-B683-58CCB7978464}" type="slidenum">
              <a:rPr lang="zh-CN" altLang="en-US" smtClean="0"/>
              <a:t>16</a:t>
            </a:fld>
            <a:endParaRPr lang="zh-CN" altLang="en-US"/>
          </a:p>
        </p:txBody>
      </p:sp>
      <p:sp>
        <p:nvSpPr>
          <p:cNvPr id="4" name="矩形 3"/>
          <p:cNvSpPr/>
          <p:nvPr/>
        </p:nvSpPr>
        <p:spPr>
          <a:xfrm>
            <a:off x="6965879" y="2763955"/>
            <a:ext cx="4751067" cy="1217962"/>
          </a:xfrm>
          <a:prstGeom prst="rect">
            <a:avLst/>
          </a:prstGeom>
          <a:noFill/>
        </p:spPr>
        <p:txBody>
          <a:bodyPr wrap="square">
            <a:spAutoFit/>
          </a:bodyPr>
          <a:lstStyle/>
          <a:p>
            <a:pPr eaLnBrk="1" fontAlgn="auto" hangingPunct="1">
              <a:lnSpc>
                <a:spcPct val="250000"/>
              </a:lnSpc>
              <a:spcBef>
                <a:spcPts val="0"/>
              </a:spcBef>
              <a:spcAft>
                <a:spcPts val="0"/>
              </a:spcAft>
              <a:defRPr/>
            </a:pPr>
            <a:r>
              <a:rPr lang="zh-CN" altLang="en-US" sz="1600" b="1" spc="50" dirty="0">
                <a:latin typeface="+mn-lt"/>
                <a:ea typeface="+mn-ea"/>
                <a:cs typeface="+mn-ea"/>
                <a:sym typeface="+mn-lt"/>
              </a:rPr>
              <a:t>唯一一家条码识</a:t>
            </a:r>
            <a:r>
              <a:rPr lang="zh-CN" altLang="en-US" sz="1600" b="1" spc="50" dirty="0" smtClean="0">
                <a:latin typeface="+mn-lt"/>
                <a:ea typeface="+mn-ea"/>
                <a:cs typeface="+mn-ea"/>
                <a:sym typeface="+mn-lt"/>
              </a:rPr>
              <a:t>读品牌跻身</a:t>
            </a:r>
            <a:r>
              <a:rPr lang="zh-CN" altLang="en-US" sz="1600" b="1" spc="50" dirty="0">
                <a:solidFill>
                  <a:srgbClr val="0070C0"/>
                </a:solidFill>
                <a:latin typeface="+mn-lt"/>
                <a:ea typeface="+mn-ea"/>
                <a:cs typeface="+mn-ea"/>
                <a:sym typeface="+mn-lt"/>
              </a:rPr>
              <a:t>全球前五</a:t>
            </a:r>
            <a:r>
              <a:rPr lang="zh-CN" altLang="en-US" sz="1600" b="1" spc="50" dirty="0">
                <a:latin typeface="+mn-lt"/>
                <a:ea typeface="+mn-ea"/>
                <a:cs typeface="+mn-ea"/>
                <a:sym typeface="+mn-lt"/>
              </a:rPr>
              <a:t>的中国企业</a:t>
            </a:r>
            <a:r>
              <a:rPr lang="en-US" altLang="zh-CN" sz="1600" b="1" spc="50" dirty="0">
                <a:latin typeface="+mn-lt"/>
                <a:ea typeface="+mn-ea"/>
                <a:cs typeface="+mn-ea"/>
                <a:sym typeface="+mn-lt"/>
              </a:rPr>
              <a:t>;</a:t>
            </a:r>
          </a:p>
          <a:p>
            <a:pPr eaLnBrk="1" fontAlgn="auto" hangingPunct="1">
              <a:lnSpc>
                <a:spcPct val="250000"/>
              </a:lnSpc>
              <a:spcBef>
                <a:spcPts val="0"/>
              </a:spcBef>
              <a:spcAft>
                <a:spcPts val="0"/>
              </a:spcAft>
              <a:defRPr/>
            </a:pPr>
            <a:r>
              <a:rPr lang="zh-CN" altLang="en-US" sz="1600" b="1" spc="50" dirty="0">
                <a:latin typeface="+mn-lt"/>
                <a:ea typeface="+mn-ea"/>
                <a:cs typeface="+mn-ea"/>
                <a:sym typeface="+mn-lt"/>
              </a:rPr>
              <a:t>条码识读引擎类产品连续3年国内出货量</a:t>
            </a:r>
            <a:r>
              <a:rPr lang="zh-CN" altLang="en-US" sz="1600" b="1" spc="50" dirty="0">
                <a:solidFill>
                  <a:srgbClr val="0070C0"/>
                </a:solidFill>
                <a:latin typeface="+mn-lt"/>
                <a:ea typeface="+mn-ea"/>
                <a:cs typeface="+mn-ea"/>
                <a:sym typeface="+mn-lt"/>
              </a:rPr>
              <a:t>第一</a:t>
            </a:r>
            <a:r>
              <a:rPr lang="zh-CN" altLang="en-US" sz="1600" b="1" spc="50" dirty="0" smtClean="0">
                <a:latin typeface="+mn-lt"/>
                <a:ea typeface="+mn-ea"/>
                <a:cs typeface="+mn-ea"/>
                <a:sym typeface="+mn-lt"/>
              </a:rPr>
              <a:t>；</a:t>
            </a:r>
            <a:endParaRPr lang="zh-CN" altLang="en-US" sz="1600" b="1" spc="50" dirty="0">
              <a:latin typeface="+mn-lt"/>
              <a:ea typeface="+mn-ea"/>
              <a:cs typeface="+mn-ea"/>
              <a:sym typeface="+mn-lt"/>
            </a:endParaRPr>
          </a:p>
        </p:txBody>
      </p:sp>
      <p:grpSp>
        <p:nvGrpSpPr>
          <p:cNvPr id="5" name="组合 7"/>
          <p:cNvGrpSpPr>
            <a:grpSpLocks/>
          </p:cNvGrpSpPr>
          <p:nvPr/>
        </p:nvGrpSpPr>
        <p:grpSpPr bwMode="auto">
          <a:xfrm>
            <a:off x="1351087" y="1576030"/>
            <a:ext cx="5497513" cy="5045075"/>
            <a:chOff x="3321" y="1170118"/>
            <a:chExt cx="5498264" cy="5045954"/>
          </a:xfrm>
        </p:grpSpPr>
        <p:pic>
          <p:nvPicPr>
            <p:cNvPr id="6" name="图片 8" descr="C:\Users\Administrator\AppData\Roaming\Tencent\Users\287834360\TIM\WinTemp\RichOle\HL~RNAHXUGQNCD`C(X(}QC2.png"/>
            <p:cNvPicPr>
              <a:picLocks noChangeAspect="1" noChangeArrowheads="1"/>
            </p:cNvPicPr>
            <p:nvPr/>
          </p:nvPicPr>
          <p:blipFill>
            <a:blip r:embed="rId2">
              <a:extLst>
                <a:ext uri="{28A0092B-C50C-407E-A947-70E740481C1C}">
                  <a14:useLocalDpi xmlns:a14="http://schemas.microsoft.com/office/drawing/2010/main" val="0"/>
                </a:ext>
              </a:extLst>
            </a:blip>
            <a:srcRect r="6274"/>
            <a:stretch>
              <a:fillRect/>
            </a:stretch>
          </p:blipFill>
          <p:spPr bwMode="auto">
            <a:xfrm>
              <a:off x="3321" y="1539449"/>
              <a:ext cx="5498264" cy="4676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文本框 9"/>
            <p:cNvSpPr txBox="1">
              <a:spLocks noChangeArrowheads="1"/>
            </p:cNvSpPr>
            <p:nvPr/>
          </p:nvSpPr>
          <p:spPr bwMode="auto">
            <a:xfrm>
              <a:off x="1867301" y="1170118"/>
              <a:ext cx="3591416" cy="369951"/>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defRPr/>
              </a:pPr>
              <a:r>
                <a:rPr lang="en-US" altLang="zh-CN" sz="1800" b="1">
                  <a:latin typeface="+mn-lt"/>
                  <a:ea typeface="+mn-ea"/>
                  <a:cs typeface="+mn-ea"/>
                  <a:sym typeface="+mn-lt"/>
                </a:rPr>
                <a:t>2018</a:t>
              </a:r>
              <a:r>
                <a:rPr lang="zh-CN" altLang="en-US" sz="1800" b="1">
                  <a:latin typeface="+mn-lt"/>
                  <a:ea typeface="+mn-ea"/>
                  <a:cs typeface="+mn-ea"/>
                  <a:sym typeface="+mn-lt"/>
                </a:rPr>
                <a:t>年</a:t>
              </a:r>
              <a:r>
                <a:rPr lang="en-US" altLang="zh-CN" sz="1800" b="1">
                  <a:latin typeface="+mn-lt"/>
                  <a:ea typeface="+mn-ea"/>
                  <a:cs typeface="+mn-ea"/>
                  <a:sym typeface="+mn-lt"/>
                </a:rPr>
                <a:t>VDC</a:t>
              </a:r>
              <a:r>
                <a:rPr lang="zh-CN" altLang="en-US" sz="1800" b="1">
                  <a:latin typeface="+mn-lt"/>
                  <a:ea typeface="+mn-ea"/>
                  <a:cs typeface="+mn-ea"/>
                  <a:sym typeface="+mn-lt"/>
                </a:rPr>
                <a:t>报告</a:t>
              </a:r>
            </a:p>
          </p:txBody>
        </p:sp>
      </p:grpSp>
      <p:sp>
        <p:nvSpPr>
          <p:cNvPr id="8" name="矩形 7"/>
          <p:cNvSpPr/>
          <p:nvPr/>
        </p:nvSpPr>
        <p:spPr bwMode="auto">
          <a:xfrm>
            <a:off x="3413249" y="3165908"/>
            <a:ext cx="3194050" cy="331788"/>
          </a:xfrm>
          <a:prstGeom prst="rect">
            <a:avLst/>
          </a:prstGeom>
          <a:noFill/>
          <a:ln w="28575">
            <a:solidFill>
              <a:srgbClr val="FF0000"/>
            </a:solidFill>
            <a:prstDash val="dash"/>
            <a:miter lim="800000"/>
          </a:ln>
        </p:spPr>
        <p:txBody>
          <a:bodyPr anchor="ctr"/>
          <a:lstStyle/>
          <a:p>
            <a:pPr algn="ctr" eaLnBrk="1" hangingPunct="1">
              <a:buFont typeface="Arial" panose="020B0604020202020204" pitchFamily="34" charset="0"/>
              <a:buNone/>
              <a:defRPr/>
            </a:pPr>
            <a:endParaRPr lang="zh-CN" altLang="en-US">
              <a:latin typeface="+mn-lt"/>
              <a:ea typeface="+mn-ea"/>
              <a:cs typeface="+mn-ea"/>
              <a:sym typeface="+mn-lt"/>
            </a:endParaRPr>
          </a:p>
        </p:txBody>
      </p:sp>
    </p:spTree>
    <p:extLst>
      <p:ext uri="{BB962C8B-B14F-4D97-AF65-F5344CB8AC3E}">
        <p14:creationId xmlns:p14="http://schemas.microsoft.com/office/powerpoint/2010/main" val="244335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420813" y="356969"/>
            <a:ext cx="6149975" cy="646331"/>
          </a:xfrm>
          <a:prstGeom prst="rect">
            <a:avLst/>
          </a:prstGeom>
        </p:spPr>
        <p:txBody>
          <a:bodyPr>
            <a:spAutoFit/>
          </a:bodyPr>
          <a:lstStyle/>
          <a:p>
            <a:pPr eaLnBrk="1" fontAlgn="auto" hangingPunct="1">
              <a:spcBef>
                <a:spcPts val="0"/>
              </a:spcBef>
              <a:spcAft>
                <a:spcPts val="0"/>
              </a:spcAft>
              <a:defRPr/>
            </a:pPr>
            <a:r>
              <a:rPr lang="zh-CN" altLang="en-US" sz="3600" b="1" dirty="0" smtClean="0">
                <a:solidFill>
                  <a:schemeClr val="bg1">
                    <a:lumMod val="25000"/>
                  </a:schemeClr>
                </a:solidFill>
                <a:latin typeface="+mj-ea"/>
                <a:ea typeface="+mj-ea"/>
                <a:cs typeface="+mn-ea"/>
                <a:sym typeface="+mn-lt"/>
              </a:rPr>
              <a:t>生态</a:t>
            </a:r>
            <a:r>
              <a:rPr lang="zh-CN" altLang="en-US" sz="3600" b="1" dirty="0">
                <a:solidFill>
                  <a:schemeClr val="bg1">
                    <a:lumMod val="25000"/>
                  </a:schemeClr>
                </a:solidFill>
                <a:latin typeface="+mj-ea"/>
                <a:ea typeface="+mj-ea"/>
                <a:cs typeface="+mn-ea"/>
                <a:sym typeface="+mn-lt"/>
              </a:rPr>
              <a:t>合作</a:t>
            </a:r>
          </a:p>
        </p:txBody>
      </p:sp>
      <p:sp>
        <p:nvSpPr>
          <p:cNvPr id="44035" name="文本框 2"/>
          <p:cNvSpPr txBox="1">
            <a:spLocks noChangeArrowheads="1"/>
          </p:cNvSpPr>
          <p:nvPr/>
        </p:nvSpPr>
        <p:spPr bwMode="auto">
          <a:xfrm>
            <a:off x="1420813" y="1025525"/>
            <a:ext cx="9640887" cy="50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9pPr>
          </a:lstStyle>
          <a:p>
            <a:pPr>
              <a:lnSpc>
                <a:spcPct val="150000"/>
              </a:lnSpc>
              <a:spcBef>
                <a:spcPct val="0"/>
              </a:spcBef>
              <a:buFontTx/>
              <a:buNone/>
            </a:pPr>
            <a:r>
              <a:rPr lang="zh-CN" altLang="en-US" sz="1800">
                <a:latin typeface="微软雅黑" panose="020B0503020204020204" pitchFamily="34" charset="-122"/>
              </a:rPr>
              <a:t>  新大陆为多家世界</a:t>
            </a:r>
            <a:r>
              <a:rPr lang="en-US" altLang="zh-CN" sz="1800">
                <a:latin typeface="微软雅黑" panose="020B0503020204020204" pitchFamily="34" charset="-122"/>
              </a:rPr>
              <a:t>500</a:t>
            </a:r>
            <a:r>
              <a:rPr lang="zh-CN" altLang="en-US" sz="1800">
                <a:latin typeface="微软雅黑" panose="020B0503020204020204" pitchFamily="34" charset="-122"/>
              </a:rPr>
              <a:t>强、国内</a:t>
            </a:r>
            <a:r>
              <a:rPr lang="en-US" altLang="zh-CN" sz="1800">
                <a:latin typeface="微软雅黑" panose="020B0503020204020204" pitchFamily="34" charset="-122"/>
              </a:rPr>
              <a:t>500</a:t>
            </a:r>
            <a:r>
              <a:rPr lang="zh-CN" altLang="en-US" sz="1800">
                <a:latin typeface="微软雅黑" panose="020B0503020204020204" pitchFamily="34" charset="-122"/>
              </a:rPr>
              <a:t>强、各行业独角兽企业提供产品及服务。</a:t>
            </a:r>
            <a:endParaRPr lang="en-US" altLang="zh-CN" sz="1800">
              <a:latin typeface="微软雅黑" panose="020B0503020204020204" pitchFamily="34" charset="-122"/>
            </a:endParaRPr>
          </a:p>
        </p:txBody>
      </p:sp>
      <p:grpSp>
        <p:nvGrpSpPr>
          <p:cNvPr id="44036" name="组合 13"/>
          <p:cNvGrpSpPr>
            <a:grpSpLocks/>
          </p:cNvGrpSpPr>
          <p:nvPr/>
        </p:nvGrpSpPr>
        <p:grpSpPr bwMode="auto">
          <a:xfrm>
            <a:off x="1128713" y="1482725"/>
            <a:ext cx="9988550" cy="4505325"/>
            <a:chOff x="1198562" y="1584816"/>
            <a:chExt cx="9988550" cy="4505507"/>
          </a:xfrm>
        </p:grpSpPr>
        <p:grpSp>
          <p:nvGrpSpPr>
            <p:cNvPr id="44046" name="组合 9"/>
            <p:cNvGrpSpPr>
              <a:grpSpLocks/>
            </p:cNvGrpSpPr>
            <p:nvPr/>
          </p:nvGrpSpPr>
          <p:grpSpPr bwMode="auto">
            <a:xfrm>
              <a:off x="1198562" y="1584816"/>
              <a:ext cx="9988550" cy="1089677"/>
              <a:chOff x="1209675" y="2857871"/>
              <a:chExt cx="9988550" cy="1089677"/>
            </a:xfrm>
          </p:grpSpPr>
          <p:sp>
            <p:nvSpPr>
              <p:cNvPr id="6" name="椭圆 5"/>
              <p:cNvSpPr/>
              <p:nvPr/>
            </p:nvSpPr>
            <p:spPr>
              <a:xfrm>
                <a:off x="1209675" y="2908673"/>
                <a:ext cx="1131887" cy="1006516"/>
              </a:xfrm>
              <a:prstGeom prst="ellipse">
                <a:avLst/>
              </a:prstGeom>
              <a:solidFill>
                <a:srgbClr val="FE8432"/>
              </a:solidFill>
              <a:ln>
                <a:solidFill>
                  <a:srgbClr val="FE843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solidFill>
                    <a:cs typeface="+mn-ea"/>
                    <a:sym typeface="+mn-lt"/>
                  </a:rPr>
                  <a:t>物流</a:t>
                </a:r>
                <a:endParaRPr lang="en-US" altLang="zh-CN" sz="1600" b="1" dirty="0">
                  <a:solidFill>
                    <a:schemeClr val="bg1"/>
                  </a:solidFill>
                  <a:cs typeface="+mn-ea"/>
                  <a:sym typeface="+mn-lt"/>
                </a:endParaRPr>
              </a:p>
              <a:p>
                <a:pPr algn="ctr">
                  <a:defRPr/>
                </a:pPr>
                <a:r>
                  <a:rPr lang="zh-CN" altLang="en-US" sz="1600" b="1" dirty="0">
                    <a:solidFill>
                      <a:schemeClr val="bg1"/>
                    </a:solidFill>
                    <a:cs typeface="+mn-ea"/>
                    <a:sym typeface="+mn-lt"/>
                  </a:rPr>
                  <a:t>库管</a:t>
                </a:r>
              </a:p>
            </p:txBody>
          </p:sp>
          <p:sp>
            <p:nvSpPr>
              <p:cNvPr id="8" name="圆角矩形 7"/>
              <p:cNvSpPr/>
              <p:nvPr/>
            </p:nvSpPr>
            <p:spPr>
              <a:xfrm>
                <a:off x="2579687" y="2994402"/>
                <a:ext cx="5014913" cy="806483"/>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lnSpc>
                    <a:spcPct val="130000"/>
                  </a:lnSpc>
                  <a:spcBef>
                    <a:spcPts val="600"/>
                  </a:spcBef>
                  <a:spcAft>
                    <a:spcPts val="600"/>
                  </a:spcAft>
                  <a:defRPr/>
                </a:pPr>
                <a:r>
                  <a:rPr lang="zh-CN" altLang="en-US" sz="1600" dirty="0">
                    <a:latin typeface="+mn-lt"/>
                    <a:ea typeface="+mn-ea"/>
                    <a:cs typeface="+mn-ea"/>
                    <a:sym typeface="+mn-lt"/>
                  </a:rPr>
                  <a:t>仓库分拣、出入库管理、盘点、揽件</a:t>
                </a:r>
                <a:r>
                  <a:rPr lang="en-US" altLang="zh-CN" sz="1600" dirty="0">
                    <a:latin typeface="+mn-lt"/>
                    <a:ea typeface="+mn-ea"/>
                    <a:cs typeface="+mn-ea"/>
                    <a:sym typeface="+mn-lt"/>
                  </a:rPr>
                  <a:t>/</a:t>
                </a:r>
                <a:r>
                  <a:rPr lang="zh-CN" altLang="en-US" sz="1600" dirty="0">
                    <a:latin typeface="+mn-lt"/>
                    <a:ea typeface="+mn-ea"/>
                    <a:cs typeface="+mn-ea"/>
                    <a:sym typeface="+mn-lt"/>
                  </a:rPr>
                  <a:t>配送、快递柜</a:t>
                </a:r>
                <a:r>
                  <a:rPr lang="zh-CN" altLang="en-US" sz="1600" dirty="0" smtClean="0">
                    <a:latin typeface="+mn-lt"/>
                    <a:ea typeface="+mn-ea"/>
                    <a:cs typeface="+mn-ea"/>
                    <a:sym typeface="+mn-lt"/>
                  </a:rPr>
                  <a:t>等</a:t>
                </a:r>
                <a:endParaRPr lang="zh-CN" altLang="en-US" sz="1600" dirty="0">
                  <a:latin typeface="+mn-lt"/>
                  <a:ea typeface="+mn-ea"/>
                  <a:cs typeface="+mn-ea"/>
                  <a:sym typeface="+mn-lt"/>
                </a:endParaRPr>
              </a:p>
            </p:txBody>
          </p:sp>
          <p:grpSp>
            <p:nvGrpSpPr>
              <p:cNvPr id="44076" name="组合 9"/>
              <p:cNvGrpSpPr>
                <a:grpSpLocks/>
              </p:cNvGrpSpPr>
              <p:nvPr/>
            </p:nvGrpSpPr>
            <p:grpSpPr bwMode="auto">
              <a:xfrm>
                <a:off x="7727950" y="2857871"/>
                <a:ext cx="3470275" cy="1089677"/>
                <a:chOff x="7885833" y="2815891"/>
                <a:chExt cx="3442940" cy="1241149"/>
              </a:xfrm>
            </p:grpSpPr>
            <p:pic>
              <p:nvPicPr>
                <p:cNvPr id="44077" name="图片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0484" y="2962459"/>
                  <a:ext cx="727871" cy="646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078"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11" y="3772462"/>
                  <a:ext cx="784944" cy="220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079" name="图形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336325" y="3777953"/>
                  <a:ext cx="611773" cy="2604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080" name="图片 1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343526" y="3749047"/>
                  <a:ext cx="636533" cy="2757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081" name="图片 14"/>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08062" y="3342486"/>
                  <a:ext cx="917820" cy="3668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082" name="图片 1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300921" y="3330556"/>
                  <a:ext cx="757681" cy="3221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矩形 16"/>
                <p:cNvSpPr/>
                <p:nvPr/>
              </p:nvSpPr>
              <p:spPr>
                <a:xfrm>
                  <a:off x="7885833" y="2848439"/>
                  <a:ext cx="3442940" cy="12079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pic>
              <p:nvPicPr>
                <p:cNvPr id="44084" name="图形 1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190917" y="2815891"/>
                  <a:ext cx="917820" cy="4696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085" name="图片 19"/>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304767" y="2909132"/>
                  <a:ext cx="761551" cy="3250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grpSp>
          <p:nvGrpSpPr>
            <p:cNvPr id="44047" name="组合 10"/>
            <p:cNvGrpSpPr>
              <a:grpSpLocks/>
            </p:cNvGrpSpPr>
            <p:nvPr/>
          </p:nvGrpSpPr>
          <p:grpSpPr bwMode="auto">
            <a:xfrm>
              <a:off x="1272127" y="5030227"/>
              <a:ext cx="9914984" cy="1060096"/>
              <a:chOff x="1283240" y="3704423"/>
              <a:chExt cx="9914984" cy="1060096"/>
            </a:xfrm>
          </p:grpSpPr>
          <p:sp>
            <p:nvSpPr>
              <p:cNvPr id="4" name="椭圆 3"/>
              <p:cNvSpPr/>
              <p:nvPr/>
            </p:nvSpPr>
            <p:spPr>
              <a:xfrm>
                <a:off x="1282700" y="3756416"/>
                <a:ext cx="1131887" cy="1008103"/>
              </a:xfrm>
              <a:prstGeom prst="ellipse">
                <a:avLst/>
              </a:prstGeom>
              <a:solidFill>
                <a:schemeClr val="accent1">
                  <a:lumMod val="75000"/>
                </a:schemeClr>
              </a:solidFill>
              <a:ln>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solidFill>
                    <a:cs typeface="+mn-ea"/>
                    <a:sym typeface="+mn-lt"/>
                  </a:rPr>
                  <a:t>医疗</a:t>
                </a:r>
                <a:endParaRPr lang="en-US" altLang="zh-CN" sz="1600" b="1" dirty="0">
                  <a:solidFill>
                    <a:schemeClr val="bg1"/>
                  </a:solidFill>
                  <a:cs typeface="+mn-ea"/>
                  <a:sym typeface="+mn-lt"/>
                </a:endParaRPr>
              </a:p>
              <a:p>
                <a:pPr algn="ctr">
                  <a:defRPr/>
                </a:pPr>
                <a:r>
                  <a:rPr lang="zh-CN" altLang="en-US" sz="1600" b="1" dirty="0">
                    <a:solidFill>
                      <a:schemeClr val="bg1"/>
                    </a:solidFill>
                    <a:cs typeface="+mn-ea"/>
                    <a:sym typeface="+mn-lt"/>
                  </a:rPr>
                  <a:t>卫生</a:t>
                </a:r>
              </a:p>
            </p:txBody>
          </p:sp>
          <p:sp>
            <p:nvSpPr>
              <p:cNvPr id="9" name="圆角矩形 8"/>
              <p:cNvSpPr/>
              <p:nvPr/>
            </p:nvSpPr>
            <p:spPr>
              <a:xfrm>
                <a:off x="2570162" y="3734190"/>
                <a:ext cx="5024438" cy="669952"/>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lnSpc>
                    <a:spcPct val="150000"/>
                  </a:lnSpc>
                  <a:spcBef>
                    <a:spcPts val="600"/>
                  </a:spcBef>
                  <a:spcAft>
                    <a:spcPts val="600"/>
                  </a:spcAft>
                  <a:defRPr/>
                </a:pPr>
                <a:r>
                  <a:rPr lang="zh-CN" altLang="en-US" sz="1600" dirty="0">
                    <a:latin typeface="+mn-lt"/>
                    <a:ea typeface="+mn-ea"/>
                    <a:cs typeface="+mn-ea"/>
                    <a:sym typeface="+mn-lt"/>
                  </a:rPr>
                  <a:t>医院护理、药品拣选、电子健康卡应用、医废管理、医疗自助机等；</a:t>
                </a:r>
              </a:p>
            </p:txBody>
          </p:sp>
          <p:sp>
            <p:nvSpPr>
              <p:cNvPr id="21" name="矩形 20"/>
              <p:cNvSpPr/>
              <p:nvPr/>
            </p:nvSpPr>
            <p:spPr>
              <a:xfrm>
                <a:off x="7727950" y="3704026"/>
                <a:ext cx="3470275" cy="9096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pic>
            <p:nvPicPr>
              <p:cNvPr id="44070" name="Picture 75"/>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00983" y="3778218"/>
                <a:ext cx="447675" cy="422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071" name="Picture 30" descr="http://cache1.bioon.com/trends/UploadFiles/201506/2015060509404307.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17656" y="3772762"/>
                <a:ext cx="1073150" cy="3333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pic>
            <p:nvPicPr>
              <p:cNvPr id="44072" name="图片 30"/>
              <p:cNvPicPr>
                <a:picLocks noChangeAspect="1"/>
              </p:cNvPicPr>
              <p:nvPr/>
            </p:nvPicPr>
            <p:blipFill>
              <a:blip r:embed="rId13">
                <a:extLst>
                  <a:ext uri="{28A0092B-C50C-407E-A947-70E740481C1C}">
                    <a14:useLocalDpi xmlns:a14="http://schemas.microsoft.com/office/drawing/2010/main" val="0"/>
                  </a:ext>
                </a:extLst>
              </a:blip>
              <a:srcRect l="20502" r="23441"/>
              <a:stretch>
                <a:fillRect/>
              </a:stretch>
            </p:blipFill>
            <p:spPr bwMode="auto">
              <a:xfrm>
                <a:off x="10380801" y="3767141"/>
                <a:ext cx="641350" cy="784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073" name="图片 31"/>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8178007" y="4216403"/>
                <a:ext cx="1122362" cy="334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4048" name="组合 12"/>
            <p:cNvGrpSpPr>
              <a:grpSpLocks/>
            </p:cNvGrpSpPr>
            <p:nvPr/>
          </p:nvGrpSpPr>
          <p:grpSpPr bwMode="auto">
            <a:xfrm>
              <a:off x="1198562" y="2767552"/>
              <a:ext cx="9988550" cy="1030329"/>
              <a:chOff x="1209675" y="1546486"/>
              <a:chExt cx="9988550" cy="1030329"/>
            </a:xfrm>
          </p:grpSpPr>
          <p:sp>
            <p:nvSpPr>
              <p:cNvPr id="5" name="椭圆 4"/>
              <p:cNvSpPr/>
              <p:nvPr/>
            </p:nvSpPr>
            <p:spPr>
              <a:xfrm>
                <a:off x="1209675" y="1568712"/>
                <a:ext cx="1131887" cy="1008103"/>
              </a:xfrm>
              <a:prstGeom prst="ellipse">
                <a:avLst/>
              </a:prstGeom>
              <a:solidFill>
                <a:srgbClr val="2E75B6"/>
              </a:solidFill>
              <a:ln>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solidFill>
                    <a:cs typeface="+mn-ea"/>
                    <a:sym typeface="+mn-lt"/>
                  </a:rPr>
                  <a:t>零售</a:t>
                </a:r>
                <a:endParaRPr lang="en-US" altLang="zh-CN" sz="1600" b="1" dirty="0">
                  <a:solidFill>
                    <a:schemeClr val="bg1"/>
                  </a:solidFill>
                  <a:cs typeface="+mn-ea"/>
                  <a:sym typeface="+mn-lt"/>
                </a:endParaRPr>
              </a:p>
              <a:p>
                <a:pPr algn="ctr">
                  <a:defRPr/>
                </a:pPr>
                <a:r>
                  <a:rPr lang="zh-CN" altLang="en-US" sz="1600" b="1" dirty="0">
                    <a:solidFill>
                      <a:schemeClr val="bg1"/>
                    </a:solidFill>
                    <a:cs typeface="+mn-ea"/>
                    <a:sym typeface="+mn-lt"/>
                  </a:rPr>
                  <a:t>电商</a:t>
                </a:r>
              </a:p>
            </p:txBody>
          </p:sp>
          <p:sp>
            <p:nvSpPr>
              <p:cNvPr id="7" name="圆角矩形 6"/>
              <p:cNvSpPr/>
              <p:nvPr/>
            </p:nvSpPr>
            <p:spPr>
              <a:xfrm>
                <a:off x="2540000" y="1632214"/>
                <a:ext cx="5029200" cy="671539"/>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lnSpc>
                    <a:spcPct val="150000"/>
                  </a:lnSpc>
                  <a:spcBef>
                    <a:spcPts val="600"/>
                  </a:spcBef>
                  <a:spcAft>
                    <a:spcPts val="600"/>
                  </a:spcAft>
                  <a:defRPr/>
                </a:pPr>
                <a:r>
                  <a:rPr lang="zh-CN" altLang="en-US" sz="1600" dirty="0">
                    <a:latin typeface="+mn-lt"/>
                    <a:ea typeface="+mn-ea"/>
                    <a:cs typeface="+mn-ea"/>
                    <a:sym typeface="+mn-lt"/>
                  </a:rPr>
                  <a:t>连锁商超</a:t>
                </a:r>
                <a:r>
                  <a:rPr lang="en-US" altLang="zh-CN" sz="1600" dirty="0">
                    <a:latin typeface="+mn-lt"/>
                    <a:ea typeface="+mn-ea"/>
                    <a:cs typeface="+mn-ea"/>
                    <a:sym typeface="+mn-lt"/>
                  </a:rPr>
                  <a:t>/</a:t>
                </a:r>
                <a:r>
                  <a:rPr lang="zh-CN" altLang="en-US" sz="1600" dirty="0">
                    <a:latin typeface="+mn-lt"/>
                    <a:ea typeface="+mn-ea"/>
                    <a:cs typeface="+mn-ea"/>
                    <a:sym typeface="+mn-lt"/>
                  </a:rPr>
                  <a:t>便利店收银支付、门店盘点、自助收银、自助点餐机、自助售货机等；</a:t>
                </a:r>
              </a:p>
            </p:txBody>
          </p:sp>
          <p:grpSp>
            <p:nvGrpSpPr>
              <p:cNvPr id="44059" name="组合 23"/>
              <p:cNvGrpSpPr>
                <a:grpSpLocks/>
              </p:cNvGrpSpPr>
              <p:nvPr/>
            </p:nvGrpSpPr>
            <p:grpSpPr bwMode="auto">
              <a:xfrm>
                <a:off x="7727950" y="1546486"/>
                <a:ext cx="3470275" cy="971590"/>
                <a:chOff x="7885833" y="1073560"/>
                <a:chExt cx="3442940" cy="1107253"/>
              </a:xfrm>
            </p:grpSpPr>
            <p:sp>
              <p:nvSpPr>
                <p:cNvPr id="25" name="矩形 24"/>
                <p:cNvSpPr/>
                <p:nvPr/>
              </p:nvSpPr>
              <p:spPr>
                <a:xfrm>
                  <a:off x="7885833" y="1073560"/>
                  <a:ext cx="3442940" cy="11072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pic>
              <p:nvPicPr>
                <p:cNvPr id="44062" name="图片 25"/>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971185" y="1138324"/>
                  <a:ext cx="1149498" cy="45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063" name="图片 2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9148746" y="1137919"/>
                  <a:ext cx="1087817" cy="5108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064" name="图片 27"/>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017922" y="1796798"/>
                  <a:ext cx="967460" cy="3291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065" name="图片 3"/>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9214659" y="1756951"/>
                  <a:ext cx="997498" cy="322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066" name="图片 182"/>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10441434" y="1694160"/>
                  <a:ext cx="779998" cy="46577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pic>
          </p:grpSp>
          <p:pic>
            <p:nvPicPr>
              <p:cNvPr id="44060" name="Picture 67"/>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10414000" y="1633051"/>
                <a:ext cx="519113" cy="450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4049" name="组合 11"/>
            <p:cNvGrpSpPr>
              <a:grpSpLocks/>
            </p:cNvGrpSpPr>
            <p:nvPr/>
          </p:nvGrpSpPr>
          <p:grpSpPr bwMode="auto">
            <a:xfrm>
              <a:off x="1226377" y="3819842"/>
              <a:ext cx="9960734" cy="1164828"/>
              <a:chOff x="1218440" y="5039042"/>
              <a:chExt cx="9960734" cy="1164828"/>
            </a:xfrm>
          </p:grpSpPr>
          <p:sp>
            <p:nvSpPr>
              <p:cNvPr id="34" name="椭圆 33"/>
              <p:cNvSpPr/>
              <p:nvPr/>
            </p:nvSpPr>
            <p:spPr>
              <a:xfrm>
                <a:off x="1219200" y="5169486"/>
                <a:ext cx="1133475" cy="1008104"/>
              </a:xfrm>
              <a:prstGeom prst="ellipse">
                <a:avLst/>
              </a:prstGeom>
              <a:solidFill>
                <a:srgbClr val="FE8432"/>
              </a:solidFill>
              <a:ln>
                <a:solidFill>
                  <a:srgbClr val="FE843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bg1"/>
                    </a:solidFill>
                    <a:cs typeface="+mn-ea"/>
                    <a:sym typeface="+mn-lt"/>
                  </a:rPr>
                  <a:t>智能</a:t>
                </a:r>
                <a:endParaRPr lang="en-US" altLang="zh-CN" sz="1600" b="1" dirty="0">
                  <a:solidFill>
                    <a:schemeClr val="bg1"/>
                  </a:solidFill>
                  <a:cs typeface="+mn-ea"/>
                  <a:sym typeface="+mn-lt"/>
                </a:endParaRPr>
              </a:p>
              <a:p>
                <a:pPr algn="ctr">
                  <a:defRPr/>
                </a:pPr>
                <a:r>
                  <a:rPr lang="zh-CN" altLang="en-US" sz="1600" b="1" dirty="0">
                    <a:solidFill>
                      <a:schemeClr val="bg1"/>
                    </a:solidFill>
                    <a:cs typeface="+mn-ea"/>
                    <a:sym typeface="+mn-lt"/>
                  </a:rPr>
                  <a:t>制造</a:t>
                </a:r>
              </a:p>
            </p:txBody>
          </p:sp>
          <p:sp>
            <p:nvSpPr>
              <p:cNvPr id="35" name="圆角矩形 34"/>
              <p:cNvSpPr/>
              <p:nvPr/>
            </p:nvSpPr>
            <p:spPr>
              <a:xfrm>
                <a:off x="2551112" y="5134560"/>
                <a:ext cx="5029200" cy="766794"/>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lnSpc>
                    <a:spcPct val="130000"/>
                  </a:lnSpc>
                  <a:spcBef>
                    <a:spcPts val="600"/>
                  </a:spcBef>
                  <a:spcAft>
                    <a:spcPts val="600"/>
                  </a:spcAft>
                  <a:defRPr/>
                </a:pPr>
                <a:r>
                  <a:rPr lang="zh-CN" altLang="en-US" sz="1600" dirty="0">
                    <a:latin typeface="+mn-lt"/>
                    <a:ea typeface="+mn-ea"/>
                    <a:cs typeface="+mn-ea"/>
                    <a:sym typeface="+mn-lt"/>
                  </a:rPr>
                  <a:t>生产追溯管理、售后追溯管理等；</a:t>
                </a:r>
              </a:p>
            </p:txBody>
          </p:sp>
          <p:sp>
            <p:nvSpPr>
              <p:cNvPr id="36" name="矩形 35"/>
              <p:cNvSpPr/>
              <p:nvPr/>
            </p:nvSpPr>
            <p:spPr>
              <a:xfrm>
                <a:off x="7708900" y="5039306"/>
                <a:ext cx="3470275" cy="11319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pic>
            <p:nvPicPr>
              <p:cNvPr id="44053" name="图片 36"/>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7996238" y="5133897"/>
                <a:ext cx="1447800" cy="327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054" name="Picture 70" descr="http://www.aocdisplay.com/images/logo.gif"/>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634288" y="5403770"/>
                <a:ext cx="1390650" cy="800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055" name="图片 38"/>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844088" y="5060870"/>
                <a:ext cx="1244600" cy="982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056" name="图片 39"/>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858250" y="5492673"/>
                <a:ext cx="757238" cy="592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pic>
        <p:nvPicPr>
          <p:cNvPr id="44037" name="图片 9"/>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805238" y="6245225"/>
            <a:ext cx="1006475" cy="323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038" name="图片 10"/>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4951413" y="6145213"/>
            <a:ext cx="5334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039" name="图片 11"/>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10333038" y="6062663"/>
            <a:ext cx="733425" cy="604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040" name="图片 12"/>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6437313" y="6086475"/>
            <a:ext cx="574675" cy="582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041" name="图片 13"/>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8713788" y="6219825"/>
            <a:ext cx="1598612" cy="315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042" name="图片 14"/>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8002588" y="6024563"/>
            <a:ext cx="704850" cy="706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043" name="图片 15"/>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5641975" y="6129338"/>
            <a:ext cx="547688" cy="525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044" name="图片 17"/>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7208838" y="6045200"/>
            <a:ext cx="639762" cy="633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圆角矩形 54"/>
          <p:cNvSpPr/>
          <p:nvPr/>
        </p:nvSpPr>
        <p:spPr bwMode="auto">
          <a:xfrm>
            <a:off x="2498725" y="6042025"/>
            <a:ext cx="8618538" cy="671513"/>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lnSpc>
                <a:spcPct val="150000"/>
              </a:lnSpc>
              <a:spcBef>
                <a:spcPts val="600"/>
              </a:spcBef>
              <a:spcAft>
                <a:spcPts val="600"/>
              </a:spcAft>
              <a:defRPr/>
            </a:pPr>
            <a:r>
              <a:rPr lang="zh-CN" altLang="en-US" sz="1600" dirty="0" smtClean="0">
                <a:latin typeface="+mn-lt"/>
                <a:ea typeface="+mn-ea"/>
                <a:cs typeface="+mn-ea"/>
                <a:sym typeface="+mn-lt"/>
              </a:rPr>
              <a:t>    海外客户</a:t>
            </a:r>
            <a:endParaRPr lang="zh-CN" altLang="en-US" sz="1600" dirty="0">
              <a:latin typeface="+mn-lt"/>
              <a:ea typeface="+mn-ea"/>
              <a:cs typeface="+mn-ea"/>
              <a:sym typeface="+mn-lt"/>
            </a:endParaRPr>
          </a:p>
        </p:txBody>
      </p:sp>
    </p:spTree>
    <p:extLst>
      <p:ext uri="{BB962C8B-B14F-4D97-AF65-F5344CB8AC3E}">
        <p14:creationId xmlns:p14="http://schemas.microsoft.com/office/powerpoint/2010/main" val="32137882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935163" y="488950"/>
            <a:ext cx="2419350" cy="446088"/>
          </a:xfrm>
          <a:prstGeom prst="rect">
            <a:avLst/>
          </a:prstGeom>
        </p:spPr>
        <p:txBody>
          <a:bodyPr>
            <a:spAutoFit/>
          </a:bodyPr>
          <a:lstStyle/>
          <a:p>
            <a:pPr>
              <a:defRPr/>
            </a:pPr>
            <a:endParaRPr lang="en-US" altLang="zh-CN" sz="2300" b="1" dirty="0">
              <a:solidFill>
                <a:srgbClr val="18478F"/>
              </a:solidFill>
              <a:latin typeface="微软雅黑" panose="020B0503020204020204" pitchFamily="34" charset="-122"/>
              <a:ea typeface="微软雅黑" panose="020B0503020204020204" pitchFamily="34" charset="-122"/>
              <a:cs typeface="+mn-ea"/>
              <a:sym typeface="+mn-lt"/>
            </a:endParaRPr>
          </a:p>
        </p:txBody>
      </p:sp>
      <p:grpSp>
        <p:nvGrpSpPr>
          <p:cNvPr id="46084" name="组合 44"/>
          <p:cNvGrpSpPr>
            <a:grpSpLocks/>
          </p:cNvGrpSpPr>
          <p:nvPr/>
        </p:nvGrpSpPr>
        <p:grpSpPr bwMode="auto">
          <a:xfrm>
            <a:off x="8478837" y="2336800"/>
            <a:ext cx="3713162" cy="710964"/>
            <a:chOff x="7466808" y="1126072"/>
            <a:chExt cx="3713600" cy="710459"/>
          </a:xfrm>
        </p:grpSpPr>
        <p:grpSp>
          <p:nvGrpSpPr>
            <p:cNvPr id="46090" name="组合 45"/>
            <p:cNvGrpSpPr>
              <a:grpSpLocks/>
            </p:cNvGrpSpPr>
            <p:nvPr/>
          </p:nvGrpSpPr>
          <p:grpSpPr bwMode="auto">
            <a:xfrm>
              <a:off x="7466808" y="1126072"/>
              <a:ext cx="322300" cy="485429"/>
              <a:chOff x="7864571" y="-225930"/>
              <a:chExt cx="495765" cy="746690"/>
            </a:xfrm>
          </p:grpSpPr>
          <p:sp>
            <p:nvSpPr>
              <p:cNvPr id="48" name="出自【趣你的PPT】(微信:qunideppt)：最优质的PPT资源库"/>
              <p:cNvSpPr>
                <a:spLocks noEditPoints="1"/>
              </p:cNvSpPr>
              <p:nvPr/>
            </p:nvSpPr>
            <p:spPr bwMode="auto">
              <a:xfrm>
                <a:off x="7864571" y="-225930"/>
                <a:ext cx="495765" cy="746690"/>
              </a:xfrm>
              <a:custGeom>
                <a:avLst/>
                <a:gdLst>
                  <a:gd name="T0" fmla="*/ 189 w 189"/>
                  <a:gd name="T1" fmla="*/ 95 h 283"/>
                  <a:gd name="T2" fmla="*/ 95 w 189"/>
                  <a:gd name="T3" fmla="*/ 0 h 283"/>
                  <a:gd name="T4" fmla="*/ 0 w 189"/>
                  <a:gd name="T5" fmla="*/ 94 h 283"/>
                  <a:gd name="T6" fmla="*/ 13 w 189"/>
                  <a:gd name="T7" fmla="*/ 142 h 283"/>
                  <a:gd name="T8" fmla="*/ 13 w 189"/>
                  <a:gd name="T9" fmla="*/ 142 h 283"/>
                  <a:gd name="T10" fmla="*/ 94 w 189"/>
                  <a:gd name="T11" fmla="*/ 283 h 283"/>
                  <a:gd name="T12" fmla="*/ 176 w 189"/>
                  <a:gd name="T13" fmla="*/ 142 h 283"/>
                  <a:gd name="T14" fmla="*/ 176 w 189"/>
                  <a:gd name="T15" fmla="*/ 142 h 283"/>
                  <a:gd name="T16" fmla="*/ 189 w 189"/>
                  <a:gd name="T17" fmla="*/ 95 h 283"/>
                  <a:gd name="T18" fmla="*/ 94 w 189"/>
                  <a:gd name="T19" fmla="*/ 173 h 283"/>
                  <a:gd name="T20" fmla="*/ 16 w 189"/>
                  <a:gd name="T21" fmla="*/ 94 h 283"/>
                  <a:gd name="T22" fmla="*/ 95 w 189"/>
                  <a:gd name="T23" fmla="*/ 16 h 283"/>
                  <a:gd name="T24" fmla="*/ 173 w 189"/>
                  <a:gd name="T25" fmla="*/ 95 h 283"/>
                  <a:gd name="T26" fmla="*/ 94 w 189"/>
                  <a:gd name="T27" fmla="*/ 17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283">
                    <a:moveTo>
                      <a:pt x="189" y="95"/>
                    </a:moveTo>
                    <a:cubicBezTo>
                      <a:pt x="189" y="43"/>
                      <a:pt x="147" y="0"/>
                      <a:pt x="95" y="0"/>
                    </a:cubicBezTo>
                    <a:cubicBezTo>
                      <a:pt x="43" y="0"/>
                      <a:pt x="0" y="42"/>
                      <a:pt x="0" y="94"/>
                    </a:cubicBezTo>
                    <a:cubicBezTo>
                      <a:pt x="0" y="112"/>
                      <a:pt x="5" y="128"/>
                      <a:pt x="13" y="142"/>
                    </a:cubicBezTo>
                    <a:cubicBezTo>
                      <a:pt x="13" y="142"/>
                      <a:pt x="13" y="142"/>
                      <a:pt x="13" y="142"/>
                    </a:cubicBezTo>
                    <a:cubicBezTo>
                      <a:pt x="94" y="283"/>
                      <a:pt x="94" y="283"/>
                      <a:pt x="94" y="283"/>
                    </a:cubicBezTo>
                    <a:cubicBezTo>
                      <a:pt x="176" y="142"/>
                      <a:pt x="176" y="142"/>
                      <a:pt x="176" y="142"/>
                    </a:cubicBezTo>
                    <a:cubicBezTo>
                      <a:pt x="176" y="142"/>
                      <a:pt x="176" y="142"/>
                      <a:pt x="176" y="142"/>
                    </a:cubicBezTo>
                    <a:cubicBezTo>
                      <a:pt x="184" y="128"/>
                      <a:pt x="189" y="112"/>
                      <a:pt x="189" y="95"/>
                    </a:cubicBezTo>
                    <a:close/>
                    <a:moveTo>
                      <a:pt x="94" y="173"/>
                    </a:moveTo>
                    <a:cubicBezTo>
                      <a:pt x="51" y="173"/>
                      <a:pt x="16" y="138"/>
                      <a:pt x="16" y="94"/>
                    </a:cubicBezTo>
                    <a:cubicBezTo>
                      <a:pt x="16" y="51"/>
                      <a:pt x="51" y="16"/>
                      <a:pt x="95" y="16"/>
                    </a:cubicBezTo>
                    <a:cubicBezTo>
                      <a:pt x="138" y="16"/>
                      <a:pt x="173" y="52"/>
                      <a:pt x="173" y="95"/>
                    </a:cubicBezTo>
                    <a:cubicBezTo>
                      <a:pt x="173" y="138"/>
                      <a:pt x="138" y="173"/>
                      <a:pt x="94" y="173"/>
                    </a:cubicBezTo>
                    <a:close/>
                  </a:path>
                </a:pathLst>
              </a:custGeom>
              <a:solidFill>
                <a:srgbClr val="2D5899"/>
              </a:solidFill>
              <a:ln>
                <a:noFill/>
              </a:ln>
            </p:spPr>
            <p:txBody>
              <a:bodyPr/>
              <a:lstStyle/>
              <a:p>
                <a:pPr>
                  <a:defRPr/>
                </a:pPr>
                <a:endParaRPr lang="zh-CN" altLang="en-US" kern="0">
                  <a:solidFill>
                    <a:prstClr val="black"/>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9" name="出自【趣你的PPT】(微信:qunideppt)：最优质的PPT资源库"/>
              <p:cNvSpPr/>
              <p:nvPr/>
            </p:nvSpPr>
            <p:spPr bwMode="auto">
              <a:xfrm>
                <a:off x="7964703" y="-108802"/>
                <a:ext cx="244220" cy="241577"/>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2D5899"/>
              </a:solidFill>
              <a:ln>
                <a:noFill/>
              </a:ln>
              <a:effectLst/>
            </p:spPr>
            <p:txBody>
              <a:bodyPr lIns="19050" tIns="19050" rIns="19050" bIns="19050" anchor="ctr"/>
              <a:lstStyle/>
              <a:p>
                <a:pPr algn="ctr" defTabSz="227965">
                  <a:defRPr/>
                </a:pPr>
                <a:endParaRPr lang="en-US" sz="1500" ker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47" name="矩形 46"/>
            <p:cNvSpPr/>
            <p:nvPr/>
          </p:nvSpPr>
          <p:spPr>
            <a:xfrm>
              <a:off x="7793872" y="1126072"/>
              <a:ext cx="3386536" cy="710459"/>
            </a:xfrm>
            <a:prstGeom prst="rect">
              <a:avLst/>
            </a:prstGeom>
          </p:spPr>
          <p:txBody>
            <a:bodyPr>
              <a:spAutoFit/>
            </a:bodyPr>
            <a:lstStyle/>
            <a:p>
              <a:pPr>
                <a:lnSpc>
                  <a:spcPct val="120000"/>
                </a:lnSpc>
                <a:defRPr/>
              </a:pPr>
              <a:r>
                <a:rPr lang="zh-CN" altLang="en-US" sz="1600" b="1" dirty="0">
                  <a:solidFill>
                    <a:schemeClr val="accent1">
                      <a:lumMod val="75000"/>
                    </a:schemeClr>
                  </a:solidFill>
                  <a:latin typeface="微软雅黑" panose="020B0503020204020204" pitchFamily="34" charset="-122"/>
                  <a:ea typeface="微软雅黑" panose="020B0503020204020204" pitchFamily="34" charset="-122"/>
                </a:rPr>
                <a:t>全球</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rPr>
                <a:t>:</a:t>
              </a:r>
            </a:p>
            <a:p>
              <a:pPr marL="342900" indent="-342900">
                <a:lnSpc>
                  <a:spcPct val="150000"/>
                </a:lnSpc>
                <a:buFont typeface="Arial" panose="020B0604020202020204" pitchFamily="34" charset="0"/>
                <a:buChar char="•"/>
                <a:defRPr/>
              </a:pPr>
              <a:r>
                <a:rPr lang="en-US" altLang="zh-CN" sz="1400" b="1" dirty="0" smtClean="0">
                  <a:solidFill>
                    <a:schemeClr val="accent1">
                      <a:lumMod val="75000"/>
                    </a:schemeClr>
                  </a:solidFill>
                  <a:latin typeface="微软雅黑" panose="020B0503020204020204" pitchFamily="34" charset="-122"/>
                  <a:ea typeface="微软雅黑" panose="020B0503020204020204" pitchFamily="34" charset="-122"/>
                </a:rPr>
                <a:t>100</a:t>
              </a:r>
              <a:r>
                <a:rPr lang="zh-CN" altLang="en-US" sz="1400" b="1" dirty="0">
                  <a:solidFill>
                    <a:schemeClr val="accent1">
                      <a:lumMod val="75000"/>
                    </a:schemeClr>
                  </a:solidFill>
                  <a:latin typeface="微软雅黑" panose="020B0503020204020204" pitchFamily="34" charset="-122"/>
                  <a:ea typeface="微软雅黑" panose="020B0503020204020204" pitchFamily="34" charset="-122"/>
                </a:rPr>
                <a:t>多个授权服务机构及合作伙伴</a:t>
              </a:r>
            </a:p>
          </p:txBody>
        </p:sp>
      </p:grpSp>
      <p:sp>
        <p:nvSpPr>
          <p:cNvPr id="50" name="矩形 49"/>
          <p:cNvSpPr/>
          <p:nvPr/>
        </p:nvSpPr>
        <p:spPr>
          <a:xfrm>
            <a:off x="6083300" y="6243638"/>
            <a:ext cx="1328738" cy="614362"/>
          </a:xfrm>
          <a:prstGeom prst="rect">
            <a:avLst/>
          </a:prstGeom>
        </p:spPr>
        <p:txBody>
          <a:bodyPr anchor="ctr">
            <a:spAutoFit/>
          </a:bodyPr>
          <a:lstStyle/>
          <a:p>
            <a:pPr algn="ctr">
              <a:defRPr/>
            </a:pPr>
            <a:endParaRPr lang="zh-CN" altLang="en-US" sz="2400" b="1" dirty="0">
              <a:solidFill>
                <a:srgbClr val="18478F"/>
              </a:solidFill>
              <a:latin typeface="微软雅黑" panose="020B0503020204020204" pitchFamily="34" charset="-122"/>
              <a:ea typeface="微软雅黑" panose="020B0503020204020204" pitchFamily="34" charset="-122"/>
              <a:cs typeface="+mn-ea"/>
              <a:sym typeface="+mn-lt"/>
            </a:endParaRPr>
          </a:p>
        </p:txBody>
      </p:sp>
      <p:pic>
        <p:nvPicPr>
          <p:cNvPr id="46088" name="图片 5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26355" y="1064876"/>
            <a:ext cx="7119938" cy="574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矩形 21"/>
          <p:cNvSpPr/>
          <p:nvPr/>
        </p:nvSpPr>
        <p:spPr bwMode="auto">
          <a:xfrm>
            <a:off x="1279525" y="300177"/>
            <a:ext cx="6149975" cy="707886"/>
          </a:xfrm>
          <a:prstGeom prst="rect">
            <a:avLst/>
          </a:prstGeom>
        </p:spPr>
        <p:txBody>
          <a:bodyPr>
            <a:spAutoFit/>
          </a:bodyPr>
          <a:lstStyle/>
          <a:p>
            <a:pPr eaLnBrk="1" fontAlgn="auto" hangingPunct="1">
              <a:spcBef>
                <a:spcPts val="0"/>
              </a:spcBef>
              <a:spcAft>
                <a:spcPts val="0"/>
              </a:spcAft>
              <a:defRPr/>
            </a:pPr>
            <a:r>
              <a:rPr lang="zh-CN" altLang="en-US" sz="4000" b="1" dirty="0" smtClean="0">
                <a:solidFill>
                  <a:schemeClr val="bg1">
                    <a:lumMod val="25000"/>
                  </a:schemeClr>
                </a:solidFill>
                <a:latin typeface="+mn-ea"/>
                <a:cs typeface="+mn-ea"/>
                <a:sym typeface="+mn-lt"/>
              </a:rPr>
              <a:t>市场</a:t>
            </a:r>
            <a:r>
              <a:rPr lang="zh-CN" altLang="en-US" sz="4000" b="1" dirty="0">
                <a:solidFill>
                  <a:schemeClr val="bg1">
                    <a:lumMod val="25000"/>
                  </a:schemeClr>
                </a:solidFill>
                <a:latin typeface="+mn-ea"/>
                <a:cs typeface="+mn-ea"/>
                <a:sym typeface="+mn-lt"/>
              </a:rPr>
              <a:t>范围</a:t>
            </a:r>
          </a:p>
        </p:txBody>
      </p:sp>
    </p:spTree>
    <p:extLst>
      <p:ext uri="{BB962C8B-B14F-4D97-AF65-F5344CB8AC3E}">
        <p14:creationId xmlns:p14="http://schemas.microsoft.com/office/powerpoint/2010/main" val="4122791405"/>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8" descr="集团北门newland"/>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5911" b="7414"/>
          <a:stretch>
            <a:fillRect/>
          </a:stretch>
        </p:blipFill>
        <p:spPr bwMode="auto">
          <a:xfrm>
            <a:off x="0" y="0"/>
            <a:ext cx="12192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329936" y="22606"/>
            <a:ext cx="10497718" cy="1325563"/>
          </a:xfrm>
        </p:spPr>
        <p:txBody>
          <a:bodyPr/>
          <a:lstStyle/>
          <a:p>
            <a:r>
              <a:rPr lang="zh-CN" altLang="en-US" b="1" dirty="0">
                <a:latin typeface="等线" panose="02010600030101010101" pitchFamily="2" charset="-122"/>
                <a:sym typeface="+mn-lt"/>
              </a:rPr>
              <a:t>新大陆集团</a:t>
            </a:r>
            <a:endParaRPr lang="zh-CN" altLang="en-US" dirty="0"/>
          </a:p>
        </p:txBody>
      </p:sp>
      <p:grpSp>
        <p:nvGrpSpPr>
          <p:cNvPr id="7" name="组合 6"/>
          <p:cNvGrpSpPr/>
          <p:nvPr/>
        </p:nvGrpSpPr>
        <p:grpSpPr>
          <a:xfrm>
            <a:off x="666958" y="500921"/>
            <a:ext cx="533400" cy="368935"/>
            <a:chOff x="1022" y="713"/>
            <a:chExt cx="840" cy="581"/>
          </a:xfrm>
        </p:grpSpPr>
        <p:sp>
          <p:nvSpPr>
            <p:cNvPr id="8" name="矩形 7"/>
            <p:cNvSpPr/>
            <p:nvPr/>
          </p:nvSpPr>
          <p:spPr>
            <a:xfrm rot="13500000">
              <a:off x="1022" y="713"/>
              <a:ext cx="581" cy="581"/>
            </a:xfrm>
            <a:prstGeom prst="rect">
              <a:avLst/>
            </a:prstGeom>
            <a:noFill/>
            <a:ln>
              <a:solidFill>
                <a:srgbClr val="5D7EB0"/>
              </a:solidFill>
            </a:ln>
            <a:extLst>
              <a:ext uri="{909E8E84-426E-40dd-AFC4-6F175D3DCCD1}">
                <a14:hiddenFill xmlns="" xmlns:a14="http://schemas.microsoft.com/office/drawing/2010/main">
                  <a:solidFill>
                    <a:srgbClr val="18478F">
                      <a:alpha val="70000"/>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341" tIns="45670" rIns="91341" bIns="45670" rtlCol="0" anchor="ctr"/>
            <a:lstStyle/>
            <a:p>
              <a:pPr algn="ctr"/>
              <a:endParaRPr lang="zh-CN" altLang="en-US">
                <a:solidFill>
                  <a:prstClr val="white"/>
                </a:solidFill>
                <a:cs typeface="+mn-ea"/>
                <a:sym typeface="+mn-lt"/>
              </a:endParaRPr>
            </a:p>
          </p:txBody>
        </p:sp>
        <p:sp>
          <p:nvSpPr>
            <p:cNvPr id="9" name="矩形 8"/>
            <p:cNvSpPr/>
            <p:nvPr/>
          </p:nvSpPr>
          <p:spPr>
            <a:xfrm rot="13500000">
              <a:off x="1416" y="781"/>
              <a:ext cx="446" cy="446"/>
            </a:xfrm>
            <a:prstGeom prst="rect">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lIns="91341" tIns="45670" rIns="91341" bIns="45670" rtlCol="0" anchor="ctr"/>
            <a:lstStyle/>
            <a:p>
              <a:pPr algn="ctr"/>
              <a:endParaRPr lang="zh-CN" altLang="en-US">
                <a:solidFill>
                  <a:prstClr val="white"/>
                </a:solidFill>
                <a:cs typeface="+mn-ea"/>
                <a:sym typeface="+mn-lt"/>
              </a:endParaRPr>
            </a:p>
          </p:txBody>
        </p:sp>
      </p:gr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0359" y="120389"/>
            <a:ext cx="1160284" cy="618775"/>
          </a:xfrm>
          <a:prstGeom prst="rect">
            <a:avLst/>
          </a:prstGeom>
        </p:spPr>
      </p:pic>
      <p:sp>
        <p:nvSpPr>
          <p:cNvPr id="11" name="Rectangle 13"/>
          <p:cNvSpPr>
            <a:spLocks noChangeArrowheads="1"/>
          </p:cNvSpPr>
          <p:nvPr/>
        </p:nvSpPr>
        <p:spPr bwMode="auto">
          <a:xfrm>
            <a:off x="1369289" y="3659497"/>
            <a:ext cx="9289475"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200000"/>
              </a:lnSpc>
              <a:spcBef>
                <a:spcPct val="0"/>
              </a:spcBef>
              <a:buFont typeface="Wingdings" panose="05000000000000000000" pitchFamily="2" charset="2"/>
              <a:buChar char="u"/>
            </a:pPr>
            <a:r>
              <a:rPr lang="zh-CN" altLang="en-US" sz="1400" b="1" dirty="0" smtClean="0">
                <a:latin typeface="等线" panose="02010600030101010101" pitchFamily="2" charset="-122"/>
                <a:sym typeface="+mn-lt"/>
              </a:rPr>
              <a:t>国家</a:t>
            </a:r>
            <a:r>
              <a:rPr lang="zh-CN" altLang="en-US" sz="1400" b="1" dirty="0">
                <a:latin typeface="等线" panose="02010600030101010101" pitchFamily="2" charset="-122"/>
                <a:sym typeface="+mn-lt"/>
              </a:rPr>
              <a:t>技术创新示范企业、国家创新型企业、国家级企业、</a:t>
            </a:r>
            <a:r>
              <a:rPr lang="en-US" altLang="zh-CN" sz="1400" b="1" dirty="0">
                <a:latin typeface="等线" panose="02010600030101010101" pitchFamily="2" charset="-122"/>
                <a:sym typeface="+mn-lt"/>
              </a:rPr>
              <a:t> </a:t>
            </a:r>
            <a:r>
              <a:rPr lang="zh-CN" altLang="en-US" sz="1400" b="1" dirty="0">
                <a:latin typeface="等线" panose="02010600030101010101" pitchFamily="2" charset="-122"/>
                <a:sym typeface="+mn-lt"/>
              </a:rPr>
              <a:t>技术中心、国家高新技术企业、国际级博士后</a:t>
            </a:r>
            <a:r>
              <a:rPr lang="zh-CN" altLang="en-US" sz="1400" b="1" dirty="0" smtClean="0">
                <a:latin typeface="等线" panose="02010600030101010101" pitchFamily="2" charset="-122"/>
                <a:sym typeface="+mn-lt"/>
              </a:rPr>
              <a:t>工作站等；</a:t>
            </a:r>
            <a:endParaRPr lang="en-US" altLang="zh-CN" sz="1400" b="1" dirty="0">
              <a:latin typeface="等线" panose="02010600030101010101" pitchFamily="2" charset="-122"/>
              <a:sym typeface="+mn-lt"/>
            </a:endParaRPr>
          </a:p>
          <a:p>
            <a:pPr eaLnBrk="1" hangingPunct="1">
              <a:lnSpc>
                <a:spcPct val="200000"/>
              </a:lnSpc>
              <a:spcBef>
                <a:spcPct val="0"/>
              </a:spcBef>
              <a:buFont typeface="Wingdings" panose="05000000000000000000" pitchFamily="2" charset="2"/>
              <a:buChar char="u"/>
            </a:pPr>
            <a:r>
              <a:rPr lang="zh-CN" altLang="en-US" sz="1400" b="1" dirty="0">
                <a:latin typeface="等线" panose="02010600030101010101" pitchFamily="2" charset="-122"/>
                <a:sym typeface="+mn-lt"/>
              </a:rPr>
              <a:t>旗下上市公司</a:t>
            </a:r>
            <a:r>
              <a:rPr lang="zh-CN" altLang="en-US" sz="1400" b="1" dirty="0" smtClean="0">
                <a:latin typeface="等线" panose="02010600030101010101" pitchFamily="2" charset="-122"/>
                <a:sym typeface="+mn-lt"/>
              </a:rPr>
              <a:t>：</a:t>
            </a:r>
            <a:endParaRPr lang="en-US" altLang="zh-CN" sz="1400" b="1" dirty="0" smtClean="0">
              <a:latin typeface="等线" panose="02010600030101010101" pitchFamily="2" charset="-122"/>
              <a:sym typeface="+mn-lt"/>
            </a:endParaRPr>
          </a:p>
        </p:txBody>
      </p:sp>
      <p:grpSp>
        <p:nvGrpSpPr>
          <p:cNvPr id="14" name="组合 13"/>
          <p:cNvGrpSpPr/>
          <p:nvPr/>
        </p:nvGrpSpPr>
        <p:grpSpPr>
          <a:xfrm>
            <a:off x="1403928" y="2186764"/>
            <a:ext cx="9176320" cy="851999"/>
            <a:chOff x="147782" y="2306837"/>
            <a:chExt cx="9176320" cy="851999"/>
          </a:xfrm>
        </p:grpSpPr>
        <p:sp>
          <p:nvSpPr>
            <p:cNvPr id="15" name="任意多边形 14"/>
            <p:cNvSpPr/>
            <p:nvPr/>
          </p:nvSpPr>
          <p:spPr>
            <a:xfrm>
              <a:off x="147782" y="2306837"/>
              <a:ext cx="1939636" cy="851999"/>
            </a:xfrm>
            <a:custGeom>
              <a:avLst/>
              <a:gdLst>
                <a:gd name="connsiteX0" fmla="*/ 0 w 1939636"/>
                <a:gd name="connsiteY0" fmla="*/ 0 h 1163781"/>
                <a:gd name="connsiteX1" fmla="*/ 1939636 w 1939636"/>
                <a:gd name="connsiteY1" fmla="*/ 0 h 1163781"/>
                <a:gd name="connsiteX2" fmla="*/ 1939636 w 1939636"/>
                <a:gd name="connsiteY2" fmla="*/ 1163781 h 1163781"/>
                <a:gd name="connsiteX3" fmla="*/ 0 w 1939636"/>
                <a:gd name="connsiteY3" fmla="*/ 1163781 h 1163781"/>
                <a:gd name="connsiteX4" fmla="*/ 0 w 1939636"/>
                <a:gd name="connsiteY4" fmla="*/ 0 h 1163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636" h="1163781">
                  <a:moveTo>
                    <a:pt x="0" y="0"/>
                  </a:moveTo>
                  <a:lnTo>
                    <a:pt x="1939636" y="0"/>
                  </a:lnTo>
                  <a:lnTo>
                    <a:pt x="1939636" y="1163781"/>
                  </a:lnTo>
                  <a:lnTo>
                    <a:pt x="0" y="1163781"/>
                  </a:lnTo>
                  <a:lnTo>
                    <a:pt x="0" y="0"/>
                  </a:lnTo>
                  <a:close/>
                </a:path>
              </a:pathLst>
            </a:cu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rgbClr val="FFFFFF"/>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400" kern="1200" dirty="0" smtClean="0">
                  <a:ln w="9525">
                    <a:solidFill>
                      <a:schemeClr val="tx1"/>
                    </a:solidFill>
                  </a:ln>
                  <a:solidFill>
                    <a:schemeClr val="accent1">
                      <a:lumMod val="75000"/>
                    </a:schemeClr>
                  </a:solidFill>
                  <a:latin typeface="等线" panose="02010600030101010101" pitchFamily="2" charset="-122"/>
                  <a:sym typeface="+mn-lt"/>
                </a:rPr>
                <a:t>1994</a:t>
              </a:r>
              <a:r>
                <a:rPr lang="zh-CN" altLang="en-US" sz="1400" kern="1200" dirty="0" smtClean="0">
                  <a:ln w="9525">
                    <a:solidFill>
                      <a:schemeClr val="tx1"/>
                    </a:solidFill>
                  </a:ln>
                  <a:solidFill>
                    <a:schemeClr val="accent1">
                      <a:lumMod val="75000"/>
                    </a:schemeClr>
                  </a:solidFill>
                  <a:latin typeface="等线" panose="02010600030101010101" pitchFamily="2" charset="-122"/>
                  <a:sym typeface="+mn-lt"/>
                </a:rPr>
                <a:t>年成立于福州</a:t>
              </a:r>
              <a:endParaRPr lang="zh-CN" altLang="en-US" sz="1400" kern="1200" dirty="0">
                <a:ln w="9525">
                  <a:solidFill>
                    <a:schemeClr val="tx1"/>
                  </a:solidFill>
                </a:ln>
                <a:solidFill>
                  <a:schemeClr val="accent1">
                    <a:lumMod val="75000"/>
                  </a:schemeClr>
                </a:solidFill>
              </a:endParaRPr>
            </a:p>
          </p:txBody>
        </p:sp>
        <p:sp>
          <p:nvSpPr>
            <p:cNvPr id="16" name="任意多边形 15"/>
            <p:cNvSpPr/>
            <p:nvPr/>
          </p:nvSpPr>
          <p:spPr>
            <a:xfrm>
              <a:off x="2530761" y="2306837"/>
              <a:ext cx="1939636" cy="851999"/>
            </a:xfrm>
            <a:custGeom>
              <a:avLst/>
              <a:gdLst>
                <a:gd name="connsiteX0" fmla="*/ 0 w 1939636"/>
                <a:gd name="connsiteY0" fmla="*/ 0 h 1163781"/>
                <a:gd name="connsiteX1" fmla="*/ 1939636 w 1939636"/>
                <a:gd name="connsiteY1" fmla="*/ 0 h 1163781"/>
                <a:gd name="connsiteX2" fmla="*/ 1939636 w 1939636"/>
                <a:gd name="connsiteY2" fmla="*/ 1163781 h 1163781"/>
                <a:gd name="connsiteX3" fmla="*/ 0 w 1939636"/>
                <a:gd name="connsiteY3" fmla="*/ 1163781 h 1163781"/>
                <a:gd name="connsiteX4" fmla="*/ 0 w 1939636"/>
                <a:gd name="connsiteY4" fmla="*/ 0 h 1163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636" h="1163781">
                  <a:moveTo>
                    <a:pt x="0" y="0"/>
                  </a:moveTo>
                  <a:lnTo>
                    <a:pt x="1939636" y="0"/>
                  </a:lnTo>
                  <a:lnTo>
                    <a:pt x="1939636" y="1163781"/>
                  </a:lnTo>
                  <a:lnTo>
                    <a:pt x="0" y="1163781"/>
                  </a:lnTo>
                  <a:lnTo>
                    <a:pt x="0" y="0"/>
                  </a:lnTo>
                  <a:close/>
                </a:path>
              </a:pathLst>
            </a:cu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rgbClr val="FFFFFF"/>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400" kern="1200" dirty="0" smtClean="0">
                  <a:ln w="9525">
                    <a:solidFill>
                      <a:schemeClr val="tx1"/>
                    </a:solidFill>
                  </a:ln>
                  <a:solidFill>
                    <a:schemeClr val="accent1">
                      <a:lumMod val="75000"/>
                    </a:schemeClr>
                  </a:solidFill>
                  <a:latin typeface="等线" panose="02010600030101010101" pitchFamily="2" charset="-122"/>
                  <a:sym typeface="+mn-lt"/>
                </a:rPr>
                <a:t>IT</a:t>
              </a:r>
              <a:r>
                <a:rPr lang="zh-CN" altLang="en-US" sz="1400" kern="1200" dirty="0" smtClean="0">
                  <a:ln w="9525">
                    <a:solidFill>
                      <a:schemeClr val="tx1"/>
                    </a:solidFill>
                  </a:ln>
                  <a:solidFill>
                    <a:schemeClr val="accent1">
                      <a:lumMod val="75000"/>
                    </a:schemeClr>
                  </a:solidFill>
                  <a:latin typeface="等线" panose="02010600030101010101" pitchFamily="2" charset="-122"/>
                  <a:sym typeface="+mn-lt"/>
                </a:rPr>
                <a:t>、物联网、大数据</a:t>
              </a:r>
              <a:endParaRPr lang="zh-CN" altLang="en-US" sz="1400" kern="1200" dirty="0">
                <a:ln w="9525">
                  <a:solidFill>
                    <a:schemeClr val="tx1"/>
                  </a:solidFill>
                </a:ln>
                <a:solidFill>
                  <a:schemeClr val="accent1">
                    <a:lumMod val="75000"/>
                  </a:schemeClr>
                </a:solidFill>
              </a:endParaRPr>
            </a:p>
          </p:txBody>
        </p:sp>
        <p:sp>
          <p:nvSpPr>
            <p:cNvPr id="17" name="任意多边形 16"/>
            <p:cNvSpPr/>
            <p:nvPr/>
          </p:nvSpPr>
          <p:spPr>
            <a:xfrm>
              <a:off x="4978400" y="2306837"/>
              <a:ext cx="1939636" cy="851999"/>
            </a:xfrm>
            <a:custGeom>
              <a:avLst/>
              <a:gdLst>
                <a:gd name="connsiteX0" fmla="*/ 0 w 1939636"/>
                <a:gd name="connsiteY0" fmla="*/ 0 h 1163781"/>
                <a:gd name="connsiteX1" fmla="*/ 1939636 w 1939636"/>
                <a:gd name="connsiteY1" fmla="*/ 0 h 1163781"/>
                <a:gd name="connsiteX2" fmla="*/ 1939636 w 1939636"/>
                <a:gd name="connsiteY2" fmla="*/ 1163781 h 1163781"/>
                <a:gd name="connsiteX3" fmla="*/ 0 w 1939636"/>
                <a:gd name="connsiteY3" fmla="*/ 1163781 h 1163781"/>
                <a:gd name="connsiteX4" fmla="*/ 0 w 1939636"/>
                <a:gd name="connsiteY4" fmla="*/ 0 h 1163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636" h="1163781">
                  <a:moveTo>
                    <a:pt x="0" y="0"/>
                  </a:moveTo>
                  <a:lnTo>
                    <a:pt x="1939636" y="0"/>
                  </a:lnTo>
                  <a:lnTo>
                    <a:pt x="1939636" y="1163781"/>
                  </a:lnTo>
                  <a:lnTo>
                    <a:pt x="0" y="1163781"/>
                  </a:lnTo>
                  <a:lnTo>
                    <a:pt x="0" y="0"/>
                  </a:lnTo>
                  <a:close/>
                </a:path>
              </a:pathLst>
            </a:cu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rgbClr val="FFFFFF"/>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altLang="zh-CN" sz="1400" dirty="0">
                  <a:ln w="9525">
                    <a:solidFill>
                      <a:schemeClr val="tx1"/>
                    </a:solidFill>
                  </a:ln>
                  <a:solidFill>
                    <a:schemeClr val="accent1">
                      <a:lumMod val="75000"/>
                    </a:schemeClr>
                  </a:solidFill>
                  <a:latin typeface="等线" panose="02010600030101010101" pitchFamily="2" charset="-122"/>
                  <a:sym typeface="+mn-lt"/>
                </a:rPr>
                <a:t>5</a:t>
              </a:r>
              <a:r>
                <a:rPr lang="en-US" altLang="zh-CN" sz="1400" kern="1200" dirty="0" smtClean="0">
                  <a:ln w="9525">
                    <a:solidFill>
                      <a:schemeClr val="tx1"/>
                    </a:solidFill>
                  </a:ln>
                  <a:solidFill>
                    <a:schemeClr val="accent1">
                      <a:lumMod val="75000"/>
                    </a:schemeClr>
                  </a:solidFill>
                  <a:latin typeface="等线" panose="02010600030101010101" pitchFamily="2" charset="-122"/>
                  <a:sym typeface="+mn-lt"/>
                </a:rPr>
                <a:t>000</a:t>
              </a:r>
              <a:r>
                <a:rPr lang="zh-CN" altLang="en-US" sz="1400" kern="1200" dirty="0" smtClean="0">
                  <a:ln w="9525">
                    <a:solidFill>
                      <a:schemeClr val="tx1"/>
                    </a:solidFill>
                  </a:ln>
                  <a:solidFill>
                    <a:schemeClr val="accent1">
                      <a:lumMod val="75000"/>
                    </a:schemeClr>
                  </a:solidFill>
                  <a:latin typeface="等线" panose="02010600030101010101" pitchFamily="2" charset="-122"/>
                  <a:sym typeface="+mn-lt"/>
                </a:rPr>
                <a:t>余人</a:t>
              </a:r>
              <a:endParaRPr lang="en-US" altLang="zh-CN" sz="1400" kern="1200" dirty="0" smtClean="0">
                <a:ln w="9525">
                  <a:solidFill>
                    <a:schemeClr val="tx1"/>
                  </a:solidFill>
                </a:ln>
                <a:solidFill>
                  <a:schemeClr val="accent1">
                    <a:lumMod val="75000"/>
                  </a:schemeClr>
                </a:solidFill>
                <a:latin typeface="等线" panose="02010600030101010101" pitchFamily="2" charset="-122"/>
                <a:sym typeface="+mn-lt"/>
              </a:endParaRPr>
            </a:p>
            <a:p>
              <a:pPr lvl="0" algn="ctr" defTabSz="711200">
                <a:lnSpc>
                  <a:spcPct val="90000"/>
                </a:lnSpc>
                <a:spcBef>
                  <a:spcPct val="0"/>
                </a:spcBef>
                <a:spcAft>
                  <a:spcPct val="35000"/>
                </a:spcAft>
              </a:pPr>
              <a:r>
                <a:rPr lang="zh-CN" altLang="en-US" sz="1400" kern="1200" dirty="0" smtClean="0">
                  <a:ln w="9525">
                    <a:solidFill>
                      <a:schemeClr val="tx1"/>
                    </a:solidFill>
                  </a:ln>
                  <a:solidFill>
                    <a:schemeClr val="accent1">
                      <a:lumMod val="75000"/>
                    </a:schemeClr>
                  </a:solidFill>
                  <a:latin typeface="等线" panose="02010600030101010101" pitchFamily="2" charset="-122"/>
                  <a:sym typeface="+mn-lt"/>
                </a:rPr>
                <a:t>技术研发人员占比</a:t>
              </a:r>
              <a:r>
                <a:rPr lang="en-US" altLang="zh-CN" sz="1400" kern="1200" dirty="0" smtClean="0">
                  <a:ln w="9525">
                    <a:solidFill>
                      <a:schemeClr val="tx1"/>
                    </a:solidFill>
                  </a:ln>
                  <a:solidFill>
                    <a:schemeClr val="accent1">
                      <a:lumMod val="75000"/>
                    </a:schemeClr>
                  </a:solidFill>
                  <a:latin typeface="等线" panose="02010600030101010101" pitchFamily="2" charset="-122"/>
                  <a:sym typeface="+mn-lt"/>
                </a:rPr>
                <a:t>60%</a:t>
              </a:r>
              <a:endParaRPr lang="zh-CN" altLang="en-US" sz="1400" kern="1200" dirty="0">
                <a:ln w="9525">
                  <a:solidFill>
                    <a:schemeClr val="tx1"/>
                  </a:solidFill>
                </a:ln>
                <a:solidFill>
                  <a:schemeClr val="accent1">
                    <a:lumMod val="75000"/>
                  </a:schemeClr>
                </a:solidFill>
              </a:endParaRPr>
            </a:p>
          </p:txBody>
        </p:sp>
        <p:sp>
          <p:nvSpPr>
            <p:cNvPr id="18" name="任意多边形 17"/>
            <p:cNvSpPr/>
            <p:nvPr/>
          </p:nvSpPr>
          <p:spPr>
            <a:xfrm>
              <a:off x="7384466" y="2306837"/>
              <a:ext cx="1939636" cy="851999"/>
            </a:xfrm>
            <a:custGeom>
              <a:avLst/>
              <a:gdLst>
                <a:gd name="connsiteX0" fmla="*/ 0 w 1939636"/>
                <a:gd name="connsiteY0" fmla="*/ 0 h 1163781"/>
                <a:gd name="connsiteX1" fmla="*/ 1939636 w 1939636"/>
                <a:gd name="connsiteY1" fmla="*/ 0 h 1163781"/>
                <a:gd name="connsiteX2" fmla="*/ 1939636 w 1939636"/>
                <a:gd name="connsiteY2" fmla="*/ 1163781 h 1163781"/>
                <a:gd name="connsiteX3" fmla="*/ 0 w 1939636"/>
                <a:gd name="connsiteY3" fmla="*/ 1163781 h 1163781"/>
                <a:gd name="connsiteX4" fmla="*/ 0 w 1939636"/>
                <a:gd name="connsiteY4" fmla="*/ 0 h 1163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636" h="1163781">
                  <a:moveTo>
                    <a:pt x="0" y="0"/>
                  </a:moveTo>
                  <a:lnTo>
                    <a:pt x="1939636" y="0"/>
                  </a:lnTo>
                  <a:lnTo>
                    <a:pt x="1939636" y="1163781"/>
                  </a:lnTo>
                  <a:lnTo>
                    <a:pt x="0" y="1163781"/>
                  </a:lnTo>
                  <a:lnTo>
                    <a:pt x="0" y="0"/>
                  </a:lnTo>
                  <a:close/>
                </a:path>
              </a:pathLst>
            </a:cu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rgbClr val="FFFFFF"/>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ctr" defTabSz="711200">
                <a:lnSpc>
                  <a:spcPct val="90000"/>
                </a:lnSpc>
                <a:spcBef>
                  <a:spcPct val="0"/>
                </a:spcBef>
                <a:spcAft>
                  <a:spcPct val="35000"/>
                </a:spcAft>
              </a:pPr>
              <a:r>
                <a:rPr lang="zh-CN" altLang="en-US" sz="1400" dirty="0" smtClean="0">
                  <a:ln w="9525">
                    <a:solidFill>
                      <a:schemeClr val="tx1"/>
                    </a:solidFill>
                  </a:ln>
                  <a:solidFill>
                    <a:schemeClr val="accent1">
                      <a:lumMod val="75000"/>
                    </a:schemeClr>
                  </a:solidFill>
                  <a:latin typeface="等线" panose="02010600030101010101" pitchFamily="2" charset="-122"/>
                  <a:sym typeface="+mn-lt"/>
                </a:rPr>
                <a:t>知识产权</a:t>
              </a:r>
              <a:r>
                <a:rPr lang="en-US" altLang="zh-CN" sz="1400" dirty="0" smtClean="0">
                  <a:ln w="9525">
                    <a:solidFill>
                      <a:schemeClr val="tx1"/>
                    </a:solidFill>
                  </a:ln>
                  <a:solidFill>
                    <a:schemeClr val="accent1">
                      <a:lumMod val="75000"/>
                    </a:schemeClr>
                  </a:solidFill>
                  <a:latin typeface="等线" panose="02010600030101010101" pitchFamily="2" charset="-122"/>
                  <a:sym typeface="+mn-lt"/>
                </a:rPr>
                <a:t>1100</a:t>
              </a:r>
              <a:r>
                <a:rPr lang="zh-CN" altLang="en-US" sz="1400" dirty="0">
                  <a:ln w="9525">
                    <a:solidFill>
                      <a:schemeClr val="tx1"/>
                    </a:solidFill>
                  </a:ln>
                  <a:solidFill>
                    <a:schemeClr val="accent1">
                      <a:lumMod val="75000"/>
                    </a:schemeClr>
                  </a:solidFill>
                  <a:latin typeface="等线" panose="02010600030101010101" pitchFamily="2" charset="-122"/>
                  <a:sym typeface="+mn-lt"/>
                </a:rPr>
                <a:t>余</a:t>
              </a:r>
              <a:r>
                <a:rPr lang="zh-CN" altLang="en-US" sz="1400" dirty="0" smtClean="0">
                  <a:ln w="9525">
                    <a:solidFill>
                      <a:schemeClr val="tx1"/>
                    </a:solidFill>
                  </a:ln>
                  <a:solidFill>
                    <a:schemeClr val="accent1">
                      <a:lumMod val="75000"/>
                    </a:schemeClr>
                  </a:solidFill>
                  <a:latin typeface="等线" panose="02010600030101010101" pitchFamily="2" charset="-122"/>
                  <a:sym typeface="+mn-lt"/>
                </a:rPr>
                <a:t>项</a:t>
              </a:r>
              <a:endParaRPr lang="en-US" altLang="zh-CN" sz="1400" dirty="0" smtClean="0">
                <a:ln w="9525">
                  <a:solidFill>
                    <a:schemeClr val="tx1"/>
                  </a:solidFill>
                </a:ln>
                <a:solidFill>
                  <a:schemeClr val="accent1">
                    <a:lumMod val="75000"/>
                  </a:schemeClr>
                </a:solidFill>
                <a:latin typeface="等线" panose="02010600030101010101" pitchFamily="2" charset="-122"/>
                <a:sym typeface="+mn-lt"/>
              </a:endParaRPr>
            </a:p>
            <a:p>
              <a:pPr algn="ctr" defTabSz="711200">
                <a:lnSpc>
                  <a:spcPct val="90000"/>
                </a:lnSpc>
                <a:spcBef>
                  <a:spcPct val="0"/>
                </a:spcBef>
                <a:spcAft>
                  <a:spcPct val="35000"/>
                </a:spcAft>
              </a:pPr>
              <a:r>
                <a:rPr lang="zh-CN" altLang="en-US" sz="1400" dirty="0" smtClean="0">
                  <a:ln w="9525">
                    <a:solidFill>
                      <a:schemeClr val="tx1"/>
                    </a:solidFill>
                  </a:ln>
                  <a:solidFill>
                    <a:schemeClr val="accent1">
                      <a:lumMod val="75000"/>
                    </a:schemeClr>
                  </a:solidFill>
                  <a:latin typeface="等线" panose="02010600030101010101" pitchFamily="2" charset="-122"/>
                  <a:sym typeface="+mn-lt"/>
                </a:rPr>
                <a:t>国家</a:t>
              </a:r>
              <a:r>
                <a:rPr lang="zh-CN" altLang="en-US" sz="1400" dirty="0">
                  <a:ln w="9525">
                    <a:solidFill>
                      <a:schemeClr val="tx1"/>
                    </a:solidFill>
                  </a:ln>
                  <a:solidFill>
                    <a:schemeClr val="accent1">
                      <a:lumMod val="75000"/>
                    </a:schemeClr>
                  </a:solidFill>
                  <a:latin typeface="等线" panose="02010600030101010101" pitchFamily="2" charset="-122"/>
                  <a:sym typeface="+mn-lt"/>
                </a:rPr>
                <a:t>专利</a:t>
              </a:r>
              <a:r>
                <a:rPr lang="en-US" altLang="zh-CN" sz="1400" dirty="0">
                  <a:ln w="9525">
                    <a:solidFill>
                      <a:schemeClr val="tx1"/>
                    </a:solidFill>
                  </a:ln>
                  <a:solidFill>
                    <a:schemeClr val="accent1">
                      <a:lumMod val="75000"/>
                    </a:schemeClr>
                  </a:solidFill>
                  <a:latin typeface="等线" panose="02010600030101010101" pitchFamily="2" charset="-122"/>
                  <a:sym typeface="+mn-lt"/>
                </a:rPr>
                <a:t>800</a:t>
              </a:r>
              <a:r>
                <a:rPr lang="zh-CN" altLang="en-US" sz="1400" dirty="0">
                  <a:ln w="9525">
                    <a:solidFill>
                      <a:schemeClr val="tx1"/>
                    </a:solidFill>
                  </a:ln>
                  <a:solidFill>
                    <a:schemeClr val="accent1">
                      <a:lumMod val="75000"/>
                    </a:schemeClr>
                  </a:solidFill>
                  <a:latin typeface="等线" panose="02010600030101010101" pitchFamily="2" charset="-122"/>
                  <a:sym typeface="+mn-lt"/>
                </a:rPr>
                <a:t>余</a:t>
              </a:r>
              <a:r>
                <a:rPr lang="zh-CN" altLang="en-US" sz="1400" dirty="0" smtClean="0">
                  <a:ln w="9525">
                    <a:solidFill>
                      <a:schemeClr val="tx1"/>
                    </a:solidFill>
                  </a:ln>
                  <a:solidFill>
                    <a:schemeClr val="accent1">
                      <a:lumMod val="75000"/>
                    </a:schemeClr>
                  </a:solidFill>
                  <a:latin typeface="等线" panose="02010600030101010101" pitchFamily="2" charset="-122"/>
                  <a:sym typeface="+mn-lt"/>
                </a:rPr>
                <a:t>项</a:t>
              </a:r>
              <a:endParaRPr lang="en-US" altLang="zh-CN" sz="1400" dirty="0" smtClean="0">
                <a:ln w="9525">
                  <a:solidFill>
                    <a:schemeClr val="tx1"/>
                  </a:solidFill>
                </a:ln>
                <a:solidFill>
                  <a:schemeClr val="accent1">
                    <a:lumMod val="75000"/>
                  </a:schemeClr>
                </a:solidFill>
                <a:latin typeface="等线" panose="02010600030101010101" pitchFamily="2" charset="-122"/>
                <a:sym typeface="+mn-lt"/>
              </a:endParaRPr>
            </a:p>
            <a:p>
              <a:pPr algn="ctr" defTabSz="711200">
                <a:lnSpc>
                  <a:spcPct val="90000"/>
                </a:lnSpc>
                <a:spcBef>
                  <a:spcPct val="0"/>
                </a:spcBef>
                <a:spcAft>
                  <a:spcPct val="35000"/>
                </a:spcAft>
              </a:pPr>
              <a:r>
                <a:rPr lang="zh-CN" altLang="en-US" sz="1400" dirty="0" smtClean="0">
                  <a:ln w="9525">
                    <a:solidFill>
                      <a:schemeClr val="tx1"/>
                    </a:solidFill>
                  </a:ln>
                  <a:solidFill>
                    <a:schemeClr val="accent1">
                      <a:lumMod val="75000"/>
                    </a:schemeClr>
                  </a:solidFill>
                  <a:latin typeface="等线" panose="02010600030101010101" pitchFamily="2" charset="-122"/>
                  <a:sym typeface="+mn-lt"/>
                </a:rPr>
                <a:t>国外</a:t>
              </a:r>
              <a:r>
                <a:rPr lang="zh-CN" altLang="en-US" sz="1400" dirty="0">
                  <a:ln w="9525">
                    <a:solidFill>
                      <a:schemeClr val="tx1"/>
                    </a:solidFill>
                  </a:ln>
                  <a:solidFill>
                    <a:schemeClr val="accent1">
                      <a:lumMod val="75000"/>
                    </a:schemeClr>
                  </a:solidFill>
                  <a:latin typeface="等线" panose="02010600030101010101" pitchFamily="2" charset="-122"/>
                  <a:sym typeface="+mn-lt"/>
                </a:rPr>
                <a:t>专利</a:t>
              </a:r>
              <a:r>
                <a:rPr lang="en-US" altLang="zh-CN" sz="1400" dirty="0">
                  <a:ln w="9525">
                    <a:solidFill>
                      <a:schemeClr val="tx1"/>
                    </a:solidFill>
                  </a:ln>
                  <a:solidFill>
                    <a:schemeClr val="accent1">
                      <a:lumMod val="75000"/>
                    </a:schemeClr>
                  </a:solidFill>
                  <a:latin typeface="等线" panose="02010600030101010101" pitchFamily="2" charset="-122"/>
                  <a:sym typeface="+mn-lt"/>
                </a:rPr>
                <a:t>19</a:t>
              </a:r>
              <a:r>
                <a:rPr lang="zh-CN" altLang="en-US" sz="1400" dirty="0" smtClean="0">
                  <a:ln w="9525">
                    <a:solidFill>
                      <a:schemeClr val="tx1"/>
                    </a:solidFill>
                  </a:ln>
                  <a:solidFill>
                    <a:schemeClr val="accent1">
                      <a:lumMod val="75000"/>
                    </a:schemeClr>
                  </a:solidFill>
                  <a:latin typeface="等线" panose="02010600030101010101" pitchFamily="2" charset="-122"/>
                  <a:sym typeface="+mn-lt"/>
                </a:rPr>
                <a:t>项</a:t>
              </a:r>
              <a:endParaRPr lang="en-US" altLang="zh-CN" sz="1400" dirty="0">
                <a:ln w="9525">
                  <a:solidFill>
                    <a:schemeClr val="tx1"/>
                  </a:solidFill>
                </a:ln>
                <a:solidFill>
                  <a:schemeClr val="accent1">
                    <a:lumMod val="75000"/>
                  </a:schemeClr>
                </a:solidFill>
                <a:latin typeface="等线" panose="02010600030101010101" pitchFamily="2" charset="-122"/>
                <a:sym typeface="+mn-lt"/>
              </a:endParaRPr>
            </a:p>
          </p:txBody>
        </p:sp>
      </p:grpSp>
      <p:sp>
        <p:nvSpPr>
          <p:cNvPr id="3" name="矩形 2"/>
          <p:cNvSpPr/>
          <p:nvPr/>
        </p:nvSpPr>
        <p:spPr>
          <a:xfrm>
            <a:off x="1534670" y="4613604"/>
            <a:ext cx="9399751" cy="778803"/>
          </a:xfrm>
          <a:prstGeom prst="rect">
            <a:avLst/>
          </a:prstGeom>
        </p:spPr>
        <p:txBody>
          <a:bodyPr wrap="square">
            <a:spAutoFit/>
          </a:bodyPr>
          <a:lstStyle/>
          <a:p>
            <a:pPr>
              <a:lnSpc>
                <a:spcPct val="200000"/>
              </a:lnSpc>
              <a:spcBef>
                <a:spcPct val="0"/>
              </a:spcBef>
            </a:pPr>
            <a:r>
              <a:rPr lang="zh-CN" altLang="en-US" sz="1200" dirty="0">
                <a:latin typeface="等线" panose="02010600030101010101" pitchFamily="2" charset="-122"/>
                <a:sym typeface="+mn-lt"/>
              </a:rPr>
              <a:t>新大陆数字技术股份有限公司（股票代码：</a:t>
            </a:r>
            <a:r>
              <a:rPr lang="en-US" altLang="zh-CN" sz="1200" dirty="0">
                <a:latin typeface="等线" panose="02010600030101010101" pitchFamily="2" charset="-122"/>
                <a:sym typeface="+mn-lt"/>
              </a:rPr>
              <a:t>000997</a:t>
            </a:r>
            <a:r>
              <a:rPr lang="zh-CN" altLang="en-US" sz="1200" dirty="0">
                <a:latin typeface="等线" panose="02010600030101010101" pitchFamily="2" charset="-122"/>
                <a:sym typeface="+mn-lt"/>
              </a:rPr>
              <a:t>）</a:t>
            </a:r>
            <a:r>
              <a:rPr lang="zh-CN" altLang="en-US" sz="1200" dirty="0" smtClean="0">
                <a:latin typeface="等线" panose="02010600030101010101" pitchFamily="2" charset="-122"/>
                <a:sym typeface="+mn-lt"/>
              </a:rPr>
              <a:t>；</a:t>
            </a:r>
            <a:endParaRPr lang="en-US" altLang="zh-CN" sz="1200" dirty="0" smtClean="0">
              <a:latin typeface="等线" panose="02010600030101010101" pitchFamily="2" charset="-122"/>
              <a:sym typeface="+mn-lt"/>
            </a:endParaRPr>
          </a:p>
          <a:p>
            <a:pPr>
              <a:lnSpc>
                <a:spcPct val="200000"/>
              </a:lnSpc>
              <a:spcBef>
                <a:spcPct val="0"/>
              </a:spcBef>
            </a:pPr>
            <a:r>
              <a:rPr lang="zh-CN" altLang="en-US" sz="1200" dirty="0" smtClean="0">
                <a:latin typeface="等线" panose="02010600030101010101" pitchFamily="2" charset="-122"/>
              </a:rPr>
              <a:t>上海</a:t>
            </a:r>
            <a:r>
              <a:rPr lang="zh-CN" altLang="en-US" sz="1200" dirty="0">
                <a:latin typeface="等线" panose="02010600030101010101" pitchFamily="2" charset="-122"/>
              </a:rPr>
              <a:t>新大陆翼码信息科技股份有限公司</a:t>
            </a:r>
            <a:r>
              <a:rPr lang="en-US" altLang="zh-CN" sz="1200" dirty="0">
                <a:latin typeface="等线" panose="02010600030101010101" pitchFamily="2" charset="-122"/>
              </a:rPr>
              <a:t>(</a:t>
            </a:r>
            <a:r>
              <a:rPr lang="zh-CN" altLang="en-US" sz="1200" dirty="0">
                <a:latin typeface="等线" panose="02010600030101010101" pitchFamily="2" charset="-122"/>
              </a:rPr>
              <a:t>证券代码</a:t>
            </a:r>
            <a:r>
              <a:rPr lang="en-US" altLang="zh-CN" sz="1200" dirty="0">
                <a:latin typeface="等线" panose="02010600030101010101" pitchFamily="2" charset="-122"/>
              </a:rPr>
              <a:t>:833614)</a:t>
            </a:r>
            <a:r>
              <a:rPr lang="zh-CN" altLang="en-US" sz="1200" dirty="0">
                <a:latin typeface="等线" panose="02010600030101010101" pitchFamily="2" charset="-122"/>
              </a:rPr>
              <a:t>。</a:t>
            </a:r>
            <a:endParaRPr lang="zh-CN" altLang="en-US" sz="1200" dirty="0">
              <a:latin typeface="等线" panose="02010600030101010101" pitchFamily="2" charset="-122"/>
              <a:sym typeface="+mn-lt"/>
            </a:endParaRPr>
          </a:p>
        </p:txBody>
      </p:sp>
    </p:spTree>
    <p:extLst>
      <p:ext uri="{BB962C8B-B14F-4D97-AF65-F5344CB8AC3E}">
        <p14:creationId xmlns:p14="http://schemas.microsoft.com/office/powerpoint/2010/main" val="309096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5"/>
          <p:cNvSpPr txBox="1">
            <a:spLocks/>
          </p:cNvSpPr>
          <p:nvPr/>
        </p:nvSpPr>
        <p:spPr>
          <a:xfrm>
            <a:off x="1504949" y="1507217"/>
            <a:ext cx="10067925" cy="391318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defRPr/>
            </a:pPr>
            <a:endParaRPr lang="zh-CN" altLang="en-US" b="1" dirty="0">
              <a:cs typeface="+mn-ea"/>
              <a:sym typeface="+mn-lt"/>
            </a:endParaRPr>
          </a:p>
        </p:txBody>
      </p:sp>
      <p:grpSp>
        <p:nvGrpSpPr>
          <p:cNvPr id="15363" name="组合 2"/>
          <p:cNvGrpSpPr>
            <a:grpSpLocks/>
          </p:cNvGrpSpPr>
          <p:nvPr/>
        </p:nvGrpSpPr>
        <p:grpSpPr bwMode="auto">
          <a:xfrm>
            <a:off x="1111250" y="3078036"/>
            <a:ext cx="10123488" cy="2571300"/>
            <a:chOff x="1123950" y="3168155"/>
            <a:chExt cx="10123488" cy="2719226"/>
          </a:xfrm>
        </p:grpSpPr>
        <p:grpSp>
          <p:nvGrpSpPr>
            <p:cNvPr id="15364" name="组合 4"/>
            <p:cNvGrpSpPr>
              <a:grpSpLocks/>
            </p:cNvGrpSpPr>
            <p:nvPr/>
          </p:nvGrpSpPr>
          <p:grpSpPr bwMode="auto">
            <a:xfrm>
              <a:off x="1123950" y="3168155"/>
              <a:ext cx="10123488" cy="2719226"/>
              <a:chOff x="1010285" y="2383061"/>
              <a:chExt cx="10123170" cy="2718829"/>
            </a:xfrm>
          </p:grpSpPr>
          <p:sp>
            <p:nvSpPr>
              <p:cNvPr id="6" name="Oval 98"/>
              <p:cNvSpPr>
                <a:spLocks noChangeArrowheads="1"/>
              </p:cNvSpPr>
              <p:nvPr/>
            </p:nvSpPr>
            <p:spPr bwMode="auto">
              <a:xfrm>
                <a:off x="8986709" y="2383061"/>
                <a:ext cx="1838780" cy="1762362"/>
              </a:xfrm>
              <a:prstGeom prst="ellipse">
                <a:avLst/>
              </a:prstGeom>
              <a:solidFill>
                <a:schemeClr val="accent6">
                  <a:lumMod val="60000"/>
                  <a:lumOff val="40000"/>
                </a:schemeClr>
              </a:solidFill>
              <a:ln>
                <a:noFill/>
              </a:ln>
            </p:spPr>
            <p:txBody>
              <a:bodyPr lIns="91341" tIns="45670" rIns="91341" bIns="45670"/>
              <a:lstStyle/>
              <a:p>
                <a:pPr>
                  <a:defRPr/>
                </a:pPr>
                <a:endParaRPr lang="zh-CN" altLang="en-US" dirty="0">
                  <a:solidFill>
                    <a:prstClr val="black"/>
                  </a:solidFill>
                  <a:latin typeface="+mn-lt"/>
                  <a:ea typeface="+mn-ea"/>
                  <a:cs typeface="+mn-ea"/>
                  <a:sym typeface="+mn-lt"/>
                </a:endParaRPr>
              </a:p>
            </p:txBody>
          </p:sp>
          <p:grpSp>
            <p:nvGrpSpPr>
              <p:cNvPr id="15369" name="组合 6"/>
              <p:cNvGrpSpPr>
                <a:grpSpLocks/>
              </p:cNvGrpSpPr>
              <p:nvPr/>
            </p:nvGrpSpPr>
            <p:grpSpPr bwMode="auto">
              <a:xfrm>
                <a:off x="1448182" y="2383062"/>
                <a:ext cx="1775008" cy="1757600"/>
                <a:chOff x="1538687" y="2111644"/>
                <a:chExt cx="1775008" cy="1757600"/>
              </a:xfrm>
            </p:grpSpPr>
            <p:sp>
              <p:nvSpPr>
                <p:cNvPr id="22" name="Oval 31"/>
                <p:cNvSpPr>
                  <a:spLocks noChangeArrowheads="1"/>
                </p:cNvSpPr>
                <p:nvPr/>
              </p:nvSpPr>
              <p:spPr bwMode="auto">
                <a:xfrm>
                  <a:off x="1538687" y="2111644"/>
                  <a:ext cx="1775008" cy="1757600"/>
                </a:xfrm>
                <a:prstGeom prst="ellipse">
                  <a:avLst/>
                </a:prstGeom>
                <a:solidFill>
                  <a:srgbClr val="F0B549"/>
                </a:solidFill>
                <a:ln>
                  <a:noFill/>
                </a:ln>
              </p:spPr>
              <p:txBody>
                <a:bodyPr/>
                <a:lstStyle/>
                <a:p>
                  <a:pPr>
                    <a:defRPr/>
                  </a:pPr>
                  <a:endParaRPr lang="zh-CN" altLang="en-US" dirty="0">
                    <a:solidFill>
                      <a:prstClr val="black"/>
                    </a:solidFill>
                    <a:latin typeface="+mn-lt"/>
                    <a:ea typeface="+mn-ea"/>
                    <a:cs typeface="+mn-ea"/>
                    <a:sym typeface="+mn-lt"/>
                  </a:endParaRPr>
                </a:p>
              </p:txBody>
            </p:sp>
            <p:sp>
              <p:nvSpPr>
                <p:cNvPr id="23" name="Freeform 44"/>
                <p:cNvSpPr/>
                <p:nvPr/>
              </p:nvSpPr>
              <p:spPr bwMode="auto">
                <a:xfrm>
                  <a:off x="2729513" y="3499410"/>
                  <a:ext cx="147633" cy="149203"/>
                </a:xfrm>
                <a:custGeom>
                  <a:avLst/>
                  <a:gdLst>
                    <a:gd name="T0" fmla="*/ 72 w 93"/>
                    <a:gd name="T1" fmla="*/ 0 h 95"/>
                    <a:gd name="T2" fmla="*/ 0 w 93"/>
                    <a:gd name="T3" fmla="*/ 74 h 95"/>
                    <a:gd name="T4" fmla="*/ 7 w 93"/>
                    <a:gd name="T5" fmla="*/ 95 h 95"/>
                    <a:gd name="T6" fmla="*/ 93 w 93"/>
                    <a:gd name="T7" fmla="*/ 7 h 95"/>
                    <a:gd name="T8" fmla="*/ 72 w 93"/>
                    <a:gd name="T9" fmla="*/ 0 h 95"/>
                  </a:gdLst>
                  <a:ahLst/>
                  <a:cxnLst>
                    <a:cxn ang="0">
                      <a:pos x="T0" y="T1"/>
                    </a:cxn>
                    <a:cxn ang="0">
                      <a:pos x="T2" y="T3"/>
                    </a:cxn>
                    <a:cxn ang="0">
                      <a:pos x="T4" y="T5"/>
                    </a:cxn>
                    <a:cxn ang="0">
                      <a:pos x="T6" y="T7"/>
                    </a:cxn>
                    <a:cxn ang="0">
                      <a:pos x="T8" y="T9"/>
                    </a:cxn>
                  </a:cxnLst>
                  <a:rect l="0" t="0" r="r" b="b"/>
                  <a:pathLst>
                    <a:path w="93" h="95">
                      <a:moveTo>
                        <a:pt x="72" y="0"/>
                      </a:moveTo>
                      <a:lnTo>
                        <a:pt x="0" y="74"/>
                      </a:lnTo>
                      <a:lnTo>
                        <a:pt x="7" y="95"/>
                      </a:lnTo>
                      <a:lnTo>
                        <a:pt x="93" y="7"/>
                      </a:lnTo>
                      <a:lnTo>
                        <a:pt x="72" y="0"/>
                      </a:lnTo>
                      <a:close/>
                    </a:path>
                  </a:pathLst>
                </a:custGeom>
                <a:solidFill>
                  <a:srgbClr val="F0B549"/>
                </a:solidFill>
                <a:ln>
                  <a:noFill/>
                </a:ln>
              </p:spPr>
              <p:txBody>
                <a:bodyPr/>
                <a:lstStyle/>
                <a:p>
                  <a:pPr>
                    <a:defRPr/>
                  </a:pPr>
                  <a:endParaRPr lang="zh-CN" altLang="en-US" dirty="0">
                    <a:solidFill>
                      <a:prstClr val="black"/>
                    </a:solidFill>
                    <a:latin typeface="+mn-lt"/>
                    <a:ea typeface="+mn-ea"/>
                    <a:cs typeface="+mn-ea"/>
                    <a:sym typeface="+mn-lt"/>
                  </a:endParaRPr>
                </a:p>
              </p:txBody>
            </p:sp>
          </p:grpSp>
          <p:cxnSp>
            <p:nvCxnSpPr>
              <p:cNvPr id="8" name="直接连接符 7"/>
              <p:cNvCxnSpPr/>
              <p:nvPr/>
            </p:nvCxnSpPr>
            <p:spPr>
              <a:xfrm>
                <a:off x="1299201" y="4453354"/>
                <a:ext cx="188112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817044" y="4453354"/>
                <a:ext cx="188112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437778" y="4453354"/>
                <a:ext cx="188112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944361" y="4453354"/>
                <a:ext cx="188112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010285" y="4729538"/>
                <a:ext cx="2454198" cy="369177"/>
              </a:xfrm>
              <a:prstGeom prst="rect">
                <a:avLst/>
              </a:prstGeom>
            </p:spPr>
            <p:txBody>
              <a:bodyPr lIns="91341" tIns="45670" rIns="91341" bIns="45670">
                <a:spAutoFit/>
              </a:bodyPr>
              <a:lstStyle/>
              <a:p>
                <a:pPr algn="ctr">
                  <a:defRPr/>
                </a:pPr>
                <a:r>
                  <a:rPr lang="zh-CN" altLang="en-US" sz="1600" b="1" dirty="0">
                    <a:solidFill>
                      <a:schemeClr val="tx1">
                        <a:lumMod val="75000"/>
                        <a:lumOff val="25000"/>
                      </a:schemeClr>
                    </a:solidFill>
                    <a:latin typeface="+mn-lt"/>
                    <a:ea typeface="+mn-ea"/>
                    <a:cs typeface="+mn-ea"/>
                    <a:sym typeface="+mn-lt"/>
                  </a:rPr>
                  <a:t>条码识读引擎系列</a:t>
                </a:r>
              </a:p>
            </p:txBody>
          </p:sp>
          <p:sp>
            <p:nvSpPr>
              <p:cNvPr id="13" name="矩形 12"/>
              <p:cNvSpPr/>
              <p:nvPr/>
            </p:nvSpPr>
            <p:spPr>
              <a:xfrm>
                <a:off x="3624816" y="4732713"/>
                <a:ext cx="2454198" cy="369177"/>
              </a:xfrm>
              <a:prstGeom prst="rect">
                <a:avLst/>
              </a:prstGeom>
            </p:spPr>
            <p:txBody>
              <a:bodyPr lIns="91341" tIns="45670" rIns="91341" bIns="45670">
                <a:spAutoFit/>
              </a:bodyPr>
              <a:lstStyle/>
              <a:p>
                <a:pPr algn="ctr">
                  <a:defRPr/>
                </a:pPr>
                <a:r>
                  <a:rPr lang="zh-CN" altLang="en-US" sz="1600" b="1" dirty="0">
                    <a:solidFill>
                      <a:schemeClr val="tx1">
                        <a:lumMod val="75000"/>
                        <a:lumOff val="25000"/>
                      </a:schemeClr>
                    </a:solidFill>
                    <a:latin typeface="+mn-lt"/>
                    <a:ea typeface="+mn-ea"/>
                    <a:cs typeface="+mn-ea"/>
                    <a:sym typeface="+mn-lt"/>
                  </a:rPr>
                  <a:t>手持式扫描器系列</a:t>
                </a:r>
              </a:p>
            </p:txBody>
          </p:sp>
          <p:sp>
            <p:nvSpPr>
              <p:cNvPr id="14" name="矩形 13"/>
              <p:cNvSpPr/>
              <p:nvPr/>
            </p:nvSpPr>
            <p:spPr>
              <a:xfrm>
                <a:off x="8679257" y="4723189"/>
                <a:ext cx="2454198" cy="369177"/>
              </a:xfrm>
              <a:prstGeom prst="rect">
                <a:avLst/>
              </a:prstGeom>
            </p:spPr>
            <p:txBody>
              <a:bodyPr lIns="91341" tIns="45670" rIns="91341" bIns="45670">
                <a:spAutoFit/>
              </a:bodyPr>
              <a:lstStyle/>
              <a:p>
                <a:pPr algn="ctr">
                  <a:defRPr/>
                </a:pPr>
                <a:r>
                  <a:rPr lang="zh-CN" altLang="en-US" sz="1600" b="1" dirty="0">
                    <a:solidFill>
                      <a:schemeClr val="tx1">
                        <a:lumMod val="75000"/>
                        <a:lumOff val="25000"/>
                      </a:schemeClr>
                    </a:solidFill>
                    <a:latin typeface="+mn-lt"/>
                    <a:ea typeface="+mn-ea"/>
                    <a:cs typeface="+mn-ea"/>
                    <a:sym typeface="+mn-lt"/>
                  </a:rPr>
                  <a:t>移动数据终端系列</a:t>
                </a:r>
              </a:p>
            </p:txBody>
          </p:sp>
          <p:sp>
            <p:nvSpPr>
              <p:cNvPr id="15" name="矩形 14"/>
              <p:cNvSpPr/>
              <p:nvPr/>
            </p:nvSpPr>
            <p:spPr>
              <a:xfrm>
                <a:off x="6193310" y="4723189"/>
                <a:ext cx="2455785" cy="369177"/>
              </a:xfrm>
              <a:prstGeom prst="rect">
                <a:avLst/>
              </a:prstGeom>
            </p:spPr>
            <p:txBody>
              <a:bodyPr lIns="91341" tIns="45670" rIns="91341" bIns="45670">
                <a:spAutoFit/>
              </a:bodyPr>
              <a:lstStyle/>
              <a:p>
                <a:pPr algn="ctr">
                  <a:defRPr/>
                </a:pPr>
                <a:r>
                  <a:rPr lang="zh-CN" altLang="en-US" sz="1600" b="1" dirty="0">
                    <a:solidFill>
                      <a:schemeClr val="tx1">
                        <a:lumMod val="75000"/>
                        <a:lumOff val="25000"/>
                      </a:schemeClr>
                    </a:solidFill>
                    <a:latin typeface="+mn-lt"/>
                    <a:ea typeface="+mn-ea"/>
                    <a:cs typeface="+mn-ea"/>
                    <a:sym typeface="+mn-lt"/>
                  </a:rPr>
                  <a:t>固定式扫描器系列</a:t>
                </a:r>
              </a:p>
            </p:txBody>
          </p:sp>
          <p:sp>
            <p:nvSpPr>
              <p:cNvPr id="16" name="Oval 57"/>
              <p:cNvSpPr>
                <a:spLocks noChangeArrowheads="1"/>
              </p:cNvSpPr>
              <p:nvPr/>
            </p:nvSpPr>
            <p:spPr bwMode="auto">
              <a:xfrm>
                <a:off x="3964747" y="2395590"/>
                <a:ext cx="1777873" cy="1756184"/>
              </a:xfrm>
              <a:prstGeom prst="ellipse">
                <a:avLst/>
              </a:prstGeom>
              <a:solidFill>
                <a:srgbClr val="58B7C8"/>
              </a:solidFill>
              <a:ln>
                <a:noFill/>
              </a:ln>
            </p:spPr>
            <p:txBody>
              <a:bodyPr lIns="91341" tIns="45670" rIns="91341" bIns="45670"/>
              <a:lstStyle/>
              <a:p>
                <a:pPr>
                  <a:defRPr/>
                </a:pPr>
                <a:endParaRPr lang="zh-CN" altLang="en-US" dirty="0">
                  <a:solidFill>
                    <a:prstClr val="black"/>
                  </a:solidFill>
                  <a:latin typeface="+mn-lt"/>
                  <a:ea typeface="+mn-ea"/>
                  <a:cs typeface="+mn-ea"/>
                  <a:sym typeface="+mn-lt"/>
                </a:endParaRPr>
              </a:p>
            </p:txBody>
          </p:sp>
          <p:sp>
            <p:nvSpPr>
              <p:cNvPr id="17" name="Oval 76"/>
              <p:cNvSpPr>
                <a:spLocks noChangeArrowheads="1"/>
              </p:cNvSpPr>
              <p:nvPr/>
            </p:nvSpPr>
            <p:spPr bwMode="auto">
              <a:xfrm>
                <a:off x="6437777" y="2383062"/>
                <a:ext cx="1881128" cy="1760775"/>
              </a:xfrm>
              <a:prstGeom prst="ellipse">
                <a:avLst/>
              </a:prstGeom>
              <a:solidFill>
                <a:srgbClr val="E86D5C"/>
              </a:solidFill>
              <a:ln>
                <a:noFill/>
              </a:ln>
            </p:spPr>
            <p:txBody>
              <a:bodyPr lIns="91341" tIns="45670" rIns="91341" bIns="45670"/>
              <a:lstStyle/>
              <a:p>
                <a:pPr>
                  <a:defRPr/>
                </a:pPr>
                <a:endParaRPr lang="zh-CN" altLang="en-US" dirty="0">
                  <a:solidFill>
                    <a:prstClr val="black"/>
                  </a:solidFill>
                  <a:latin typeface="+mn-lt"/>
                  <a:ea typeface="+mn-ea"/>
                  <a:cs typeface="+mn-ea"/>
                  <a:sym typeface="+mn-lt"/>
                </a:endParaRPr>
              </a:p>
            </p:txBody>
          </p:sp>
          <p:pic>
            <p:nvPicPr>
              <p:cNvPr id="15380" name="图片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15006" y="2472281"/>
                <a:ext cx="2235155" cy="15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381" name="图片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00627" y="2475222"/>
                <a:ext cx="1496583" cy="15754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382" name="Picture 2" descr="http://www.nlscan.com/UpLoad/Project/img2019053011131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27358" y="2565401"/>
                <a:ext cx="1413214" cy="1413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5365" name="组合 23"/>
            <p:cNvGrpSpPr>
              <a:grpSpLocks/>
            </p:cNvGrpSpPr>
            <p:nvPr/>
          </p:nvGrpSpPr>
          <p:grpSpPr bwMode="auto">
            <a:xfrm>
              <a:off x="1768300" y="3542288"/>
              <a:ext cx="1146568" cy="1088447"/>
              <a:chOff x="9525227" y="5582036"/>
              <a:chExt cx="635403" cy="603194"/>
            </a:xfrm>
          </p:grpSpPr>
          <p:pic>
            <p:nvPicPr>
              <p:cNvPr id="25" name="图片 24"/>
              <p:cNvPicPr>
                <a:picLocks noChangeAspect="1"/>
              </p:cNvPicPr>
              <p:nvPr/>
            </p:nvPicPr>
            <p:blipFill rotWithShape="1">
              <a:blip r:embed="rId6" cstate="print"/>
              <a:srcRect l="46959" t="11109" r="-1"/>
              <a:stretch>
                <a:fillRect/>
              </a:stretch>
            </p:blipFill>
            <p:spPr>
              <a:xfrm rot="20663688" flipH="1">
                <a:off x="9525227" y="5752593"/>
                <a:ext cx="494546" cy="432637"/>
              </a:xfrm>
              <a:custGeom>
                <a:avLst/>
                <a:gdLst>
                  <a:gd name="connsiteX0" fmla="*/ 773753 w 778376"/>
                  <a:gd name="connsiteY0" fmla="*/ 1341 h 683626"/>
                  <a:gd name="connsiteX1" fmla="*/ 778376 w 778376"/>
                  <a:gd name="connsiteY1" fmla="*/ 2891 h 683626"/>
                  <a:gd name="connsiteX2" fmla="*/ 778376 w 778376"/>
                  <a:gd name="connsiteY2" fmla="*/ 240517 h 683626"/>
                  <a:gd name="connsiteX3" fmla="*/ 727088 w 778376"/>
                  <a:gd name="connsiteY3" fmla="*/ 317449 h 683626"/>
                  <a:gd name="connsiteX4" fmla="*/ 698059 w 778376"/>
                  <a:gd name="connsiteY4" fmla="*/ 404535 h 683626"/>
                  <a:gd name="connsiteX5" fmla="*/ 669030 w 778376"/>
                  <a:gd name="connsiteY5" fmla="*/ 462592 h 683626"/>
                  <a:gd name="connsiteX6" fmla="*/ 625488 w 778376"/>
                  <a:gd name="connsiteY6" fmla="*/ 506135 h 683626"/>
                  <a:gd name="connsiteX7" fmla="*/ 596459 w 778376"/>
                  <a:gd name="connsiteY7" fmla="*/ 549678 h 683626"/>
                  <a:gd name="connsiteX8" fmla="*/ 494859 w 778376"/>
                  <a:gd name="connsiteY8" fmla="*/ 578706 h 683626"/>
                  <a:gd name="connsiteX9" fmla="*/ 407773 w 778376"/>
                  <a:gd name="connsiteY9" fmla="*/ 607735 h 683626"/>
                  <a:gd name="connsiteX10" fmla="*/ 372048 w 778376"/>
                  <a:gd name="connsiteY10" fmla="*/ 654633 h 683626"/>
                  <a:gd name="connsiteX11" fmla="*/ 352023 w 778376"/>
                  <a:gd name="connsiteY11" fmla="*/ 683626 h 683626"/>
                  <a:gd name="connsiteX12" fmla="*/ 6994 w 778376"/>
                  <a:gd name="connsiteY12" fmla="*/ 683626 h 683626"/>
                  <a:gd name="connsiteX13" fmla="*/ 1652 w 778376"/>
                  <a:gd name="connsiteY13" fmla="*/ 659467 h 683626"/>
                  <a:gd name="connsiteX14" fmla="*/ 1373 w 778376"/>
                  <a:gd name="connsiteY14" fmla="*/ 593221 h 683626"/>
                  <a:gd name="connsiteX15" fmla="*/ 30402 w 778376"/>
                  <a:gd name="connsiteY15" fmla="*/ 549678 h 683626"/>
                  <a:gd name="connsiteX16" fmla="*/ 102973 w 778376"/>
                  <a:gd name="connsiteY16" fmla="*/ 477106 h 683626"/>
                  <a:gd name="connsiteX17" fmla="*/ 117488 w 778376"/>
                  <a:gd name="connsiteY17" fmla="*/ 433563 h 683626"/>
                  <a:gd name="connsiteX18" fmla="*/ 161030 w 778376"/>
                  <a:gd name="connsiteY18" fmla="*/ 404535 h 683626"/>
                  <a:gd name="connsiteX19" fmla="*/ 465830 w 778376"/>
                  <a:gd name="connsiteY19" fmla="*/ 85221 h 683626"/>
                  <a:gd name="connsiteX20" fmla="*/ 482331 w 778376"/>
                  <a:gd name="connsiteY20" fmla="*/ 68149 h 683626"/>
                  <a:gd name="connsiteX21" fmla="*/ 490760 w 778376"/>
                  <a:gd name="connsiteY21" fmla="*/ 60844 h 683626"/>
                  <a:gd name="connsiteX22" fmla="*/ 490734 w 778376"/>
                  <a:gd name="connsiteY22" fmla="*/ 62219 h 683626"/>
                  <a:gd name="connsiteX23" fmla="*/ 491367 w 778376"/>
                  <a:gd name="connsiteY23" fmla="*/ 60318 h 683626"/>
                  <a:gd name="connsiteX24" fmla="*/ 490760 w 778376"/>
                  <a:gd name="connsiteY24" fmla="*/ 60844 h 683626"/>
                  <a:gd name="connsiteX25" fmla="*/ 490848 w 778376"/>
                  <a:gd name="connsiteY25" fmla="*/ 56206 h 683626"/>
                  <a:gd name="connsiteX26" fmla="*/ 494859 w 778376"/>
                  <a:gd name="connsiteY26" fmla="*/ 41678 h 683626"/>
                  <a:gd name="connsiteX27" fmla="*/ 773753 w 778376"/>
                  <a:gd name="connsiteY27" fmla="*/ 1341 h 68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8376" h="683626">
                    <a:moveTo>
                      <a:pt x="773753" y="1341"/>
                    </a:moveTo>
                    <a:lnTo>
                      <a:pt x="778376" y="2891"/>
                    </a:lnTo>
                    <a:lnTo>
                      <a:pt x="778376" y="240517"/>
                    </a:lnTo>
                    <a:lnTo>
                      <a:pt x="727088" y="317449"/>
                    </a:lnTo>
                    <a:cubicBezTo>
                      <a:pt x="710115" y="342909"/>
                      <a:pt x="709423" y="376125"/>
                      <a:pt x="698059" y="404535"/>
                    </a:cubicBezTo>
                    <a:cubicBezTo>
                      <a:pt x="690023" y="424624"/>
                      <a:pt x="681606" y="444986"/>
                      <a:pt x="669030" y="462592"/>
                    </a:cubicBezTo>
                    <a:cubicBezTo>
                      <a:pt x="657099" y="479295"/>
                      <a:pt x="638628" y="490366"/>
                      <a:pt x="625488" y="506135"/>
                    </a:cubicBezTo>
                    <a:cubicBezTo>
                      <a:pt x="614321" y="519536"/>
                      <a:pt x="606135" y="535164"/>
                      <a:pt x="596459" y="549678"/>
                    </a:cubicBezTo>
                    <a:cubicBezTo>
                      <a:pt x="533992" y="570500"/>
                      <a:pt x="567759" y="560481"/>
                      <a:pt x="494859" y="578706"/>
                    </a:cubicBezTo>
                    <a:cubicBezTo>
                      <a:pt x="465174" y="586127"/>
                      <a:pt x="433233" y="590762"/>
                      <a:pt x="407773" y="607735"/>
                    </a:cubicBezTo>
                    <a:cubicBezTo>
                      <a:pt x="404178" y="610132"/>
                      <a:pt x="388206" y="631732"/>
                      <a:pt x="372048" y="654633"/>
                    </a:cubicBezTo>
                    <a:lnTo>
                      <a:pt x="352023" y="683626"/>
                    </a:lnTo>
                    <a:lnTo>
                      <a:pt x="6994" y="683626"/>
                    </a:lnTo>
                    <a:lnTo>
                      <a:pt x="1652" y="659467"/>
                    </a:lnTo>
                    <a:cubicBezTo>
                      <a:pt x="-560" y="637414"/>
                      <a:pt x="-446" y="615051"/>
                      <a:pt x="1373" y="593221"/>
                    </a:cubicBezTo>
                    <a:cubicBezTo>
                      <a:pt x="2822" y="575837"/>
                      <a:pt x="20726" y="564192"/>
                      <a:pt x="30402" y="549678"/>
                    </a:cubicBezTo>
                    <a:cubicBezTo>
                      <a:pt x="73946" y="520648"/>
                      <a:pt x="78782" y="525488"/>
                      <a:pt x="102973" y="477106"/>
                    </a:cubicBezTo>
                    <a:cubicBezTo>
                      <a:pt x="109815" y="463422"/>
                      <a:pt x="107930" y="445510"/>
                      <a:pt x="117488" y="433563"/>
                    </a:cubicBezTo>
                    <a:cubicBezTo>
                      <a:pt x="128385" y="419942"/>
                      <a:pt x="148695" y="416870"/>
                      <a:pt x="161030" y="404535"/>
                    </a:cubicBezTo>
                    <a:cubicBezTo>
                      <a:pt x="265077" y="300488"/>
                      <a:pt x="410192" y="145697"/>
                      <a:pt x="465830" y="85221"/>
                    </a:cubicBezTo>
                    <a:cubicBezTo>
                      <a:pt x="472785" y="77662"/>
                      <a:pt x="478180" y="72135"/>
                      <a:pt x="482331" y="68149"/>
                    </a:cubicBezTo>
                    <a:lnTo>
                      <a:pt x="490760" y="60844"/>
                    </a:lnTo>
                    <a:lnTo>
                      <a:pt x="490734" y="62219"/>
                    </a:lnTo>
                    <a:cubicBezTo>
                      <a:pt x="492336" y="65877"/>
                      <a:pt x="499280" y="54722"/>
                      <a:pt x="491367" y="60318"/>
                    </a:cubicBezTo>
                    <a:lnTo>
                      <a:pt x="490760" y="60844"/>
                    </a:lnTo>
                    <a:lnTo>
                      <a:pt x="490848" y="56206"/>
                    </a:lnTo>
                    <a:cubicBezTo>
                      <a:pt x="491431" y="52946"/>
                      <a:pt x="492662" y="48268"/>
                      <a:pt x="494859" y="41678"/>
                    </a:cubicBezTo>
                    <a:cubicBezTo>
                      <a:pt x="591164" y="37491"/>
                      <a:pt x="700134" y="-8346"/>
                      <a:pt x="773753" y="1341"/>
                    </a:cubicBezTo>
                    <a:close/>
                  </a:path>
                </a:pathLst>
              </a:custGeom>
            </p:spPr>
          </p:pic>
          <p:pic>
            <p:nvPicPr>
              <p:cNvPr id="26" name="图片 25"/>
              <p:cNvPicPr>
                <a:picLocks noChangeAspect="1"/>
              </p:cNvPicPr>
              <p:nvPr/>
            </p:nvPicPr>
            <p:blipFill>
              <a:blip r:embed="rId6" cstate="print"/>
              <a:srcRect r="38791" b="3494"/>
              <a:stretch>
                <a:fillRect/>
              </a:stretch>
            </p:blipFill>
            <p:spPr>
              <a:xfrm>
                <a:off x="9647626" y="5582036"/>
                <a:ext cx="513004" cy="423888"/>
              </a:xfrm>
              <a:custGeom>
                <a:avLst/>
                <a:gdLst>
                  <a:gd name="connsiteX0" fmla="*/ 15266 w 898228"/>
                  <a:gd name="connsiteY0" fmla="*/ 0 h 742190"/>
                  <a:gd name="connsiteX1" fmla="*/ 335705 w 898228"/>
                  <a:gd name="connsiteY1" fmla="*/ 0 h 742190"/>
                  <a:gd name="connsiteX2" fmla="*/ 404721 w 898228"/>
                  <a:gd name="connsiteY2" fmla="*/ 27606 h 742190"/>
                  <a:gd name="connsiteX3" fmla="*/ 578893 w 898228"/>
                  <a:gd name="connsiteY3" fmla="*/ 56635 h 742190"/>
                  <a:gd name="connsiteX4" fmla="*/ 636950 w 898228"/>
                  <a:gd name="connsiteY4" fmla="*/ 71149 h 742190"/>
                  <a:gd name="connsiteX5" fmla="*/ 840150 w 898228"/>
                  <a:gd name="connsiteY5" fmla="*/ 129206 h 742190"/>
                  <a:gd name="connsiteX6" fmla="*/ 883693 w 898228"/>
                  <a:gd name="connsiteY6" fmla="*/ 158235 h 742190"/>
                  <a:gd name="connsiteX7" fmla="*/ 898207 w 898228"/>
                  <a:gd name="connsiteY7" fmla="*/ 317892 h 742190"/>
                  <a:gd name="connsiteX8" fmla="*/ 883693 w 898228"/>
                  <a:gd name="connsiteY8" fmla="*/ 390464 h 742190"/>
                  <a:gd name="connsiteX9" fmla="*/ 869178 w 898228"/>
                  <a:gd name="connsiteY9" fmla="*/ 477549 h 742190"/>
                  <a:gd name="connsiteX10" fmla="*/ 840150 w 898228"/>
                  <a:gd name="connsiteY10" fmla="*/ 521092 h 742190"/>
                  <a:gd name="connsiteX11" fmla="*/ 796607 w 898228"/>
                  <a:gd name="connsiteY11" fmla="*/ 550121 h 742190"/>
                  <a:gd name="connsiteX12" fmla="*/ 753064 w 898228"/>
                  <a:gd name="connsiteY12" fmla="*/ 593664 h 742190"/>
                  <a:gd name="connsiteX13" fmla="*/ 709521 w 898228"/>
                  <a:gd name="connsiteY13" fmla="*/ 608178 h 742190"/>
                  <a:gd name="connsiteX14" fmla="*/ 695007 w 898228"/>
                  <a:gd name="connsiteY14" fmla="*/ 651721 h 742190"/>
                  <a:gd name="connsiteX15" fmla="*/ 665978 w 898228"/>
                  <a:gd name="connsiteY15" fmla="*/ 695264 h 742190"/>
                  <a:gd name="connsiteX16" fmla="*/ 622436 w 898228"/>
                  <a:gd name="connsiteY16" fmla="*/ 666235 h 742190"/>
                  <a:gd name="connsiteX17" fmla="*/ 593407 w 898228"/>
                  <a:gd name="connsiteY17" fmla="*/ 622692 h 742190"/>
                  <a:gd name="connsiteX18" fmla="*/ 506321 w 898228"/>
                  <a:gd name="connsiteY18" fmla="*/ 608178 h 742190"/>
                  <a:gd name="connsiteX19" fmla="*/ 462778 w 898228"/>
                  <a:gd name="connsiteY19" fmla="*/ 622692 h 742190"/>
                  <a:gd name="connsiteX20" fmla="*/ 404721 w 898228"/>
                  <a:gd name="connsiteY20" fmla="*/ 637206 h 742190"/>
                  <a:gd name="connsiteX21" fmla="*/ 361178 w 898228"/>
                  <a:gd name="connsiteY21" fmla="*/ 666235 h 742190"/>
                  <a:gd name="connsiteX22" fmla="*/ 259578 w 898228"/>
                  <a:gd name="connsiteY22" fmla="*/ 724292 h 742190"/>
                  <a:gd name="connsiteX23" fmla="*/ 63354 w 898228"/>
                  <a:gd name="connsiteY23" fmla="*/ 742190 h 742190"/>
                  <a:gd name="connsiteX24" fmla="*/ 0 w 898228"/>
                  <a:gd name="connsiteY24" fmla="*/ 738893 h 742190"/>
                  <a:gd name="connsiteX25" fmla="*/ 0 w 898228"/>
                  <a:gd name="connsiteY25" fmla="*/ 85074 h 742190"/>
                  <a:gd name="connsiteX26" fmla="*/ 8512 w 898228"/>
                  <a:gd name="connsiteY26" fmla="*/ 32451 h 742190"/>
                  <a:gd name="connsiteX27" fmla="*/ 15266 w 898228"/>
                  <a:gd name="connsiteY27" fmla="*/ 0 h 742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98228" h="742190">
                    <a:moveTo>
                      <a:pt x="15266" y="0"/>
                    </a:moveTo>
                    <a:lnTo>
                      <a:pt x="335705" y="0"/>
                    </a:lnTo>
                    <a:lnTo>
                      <a:pt x="404721" y="27606"/>
                    </a:lnTo>
                    <a:lnTo>
                      <a:pt x="578893" y="56635"/>
                    </a:lnTo>
                    <a:cubicBezTo>
                      <a:pt x="598569" y="59914"/>
                      <a:pt x="617598" y="66311"/>
                      <a:pt x="636950" y="71149"/>
                    </a:cubicBezTo>
                    <a:cubicBezTo>
                      <a:pt x="689658" y="84326"/>
                      <a:pt x="786613" y="105412"/>
                      <a:pt x="840150" y="129206"/>
                    </a:cubicBezTo>
                    <a:cubicBezTo>
                      <a:pt x="856091" y="136291"/>
                      <a:pt x="878563" y="141562"/>
                      <a:pt x="883693" y="158235"/>
                    </a:cubicBezTo>
                    <a:cubicBezTo>
                      <a:pt x="899408" y="209310"/>
                      <a:pt x="898207" y="264454"/>
                      <a:pt x="898207" y="317892"/>
                    </a:cubicBezTo>
                    <a:cubicBezTo>
                      <a:pt x="898207" y="342562"/>
                      <a:pt x="888106" y="366192"/>
                      <a:pt x="883693" y="390464"/>
                    </a:cubicBezTo>
                    <a:cubicBezTo>
                      <a:pt x="878429" y="419418"/>
                      <a:pt x="874016" y="448521"/>
                      <a:pt x="869178" y="477549"/>
                    </a:cubicBezTo>
                    <a:cubicBezTo>
                      <a:pt x="859502" y="492063"/>
                      <a:pt x="852485" y="508757"/>
                      <a:pt x="840150" y="521092"/>
                    </a:cubicBezTo>
                    <a:cubicBezTo>
                      <a:pt x="827815" y="533427"/>
                      <a:pt x="810008" y="538954"/>
                      <a:pt x="796607" y="550121"/>
                    </a:cubicBezTo>
                    <a:cubicBezTo>
                      <a:pt x="780838" y="563262"/>
                      <a:pt x="767578" y="579150"/>
                      <a:pt x="753064" y="593664"/>
                    </a:cubicBezTo>
                    <a:cubicBezTo>
                      <a:pt x="738550" y="598502"/>
                      <a:pt x="720339" y="597360"/>
                      <a:pt x="709521" y="608178"/>
                    </a:cubicBezTo>
                    <a:cubicBezTo>
                      <a:pt x="698703" y="618996"/>
                      <a:pt x="701849" y="638037"/>
                      <a:pt x="695007" y="651721"/>
                    </a:cubicBezTo>
                    <a:cubicBezTo>
                      <a:pt x="687206" y="667323"/>
                      <a:pt x="675654" y="680750"/>
                      <a:pt x="665978" y="695264"/>
                    </a:cubicBezTo>
                    <a:cubicBezTo>
                      <a:pt x="651464" y="685588"/>
                      <a:pt x="634771" y="678570"/>
                      <a:pt x="622436" y="666235"/>
                    </a:cubicBezTo>
                    <a:cubicBezTo>
                      <a:pt x="610101" y="653900"/>
                      <a:pt x="609010" y="630493"/>
                      <a:pt x="593407" y="622692"/>
                    </a:cubicBezTo>
                    <a:cubicBezTo>
                      <a:pt x="567085" y="609531"/>
                      <a:pt x="535350" y="613016"/>
                      <a:pt x="506321" y="608178"/>
                    </a:cubicBezTo>
                    <a:cubicBezTo>
                      <a:pt x="491807" y="613016"/>
                      <a:pt x="477489" y="618489"/>
                      <a:pt x="462778" y="622692"/>
                    </a:cubicBezTo>
                    <a:cubicBezTo>
                      <a:pt x="443598" y="628172"/>
                      <a:pt x="423056" y="629348"/>
                      <a:pt x="404721" y="637206"/>
                    </a:cubicBezTo>
                    <a:cubicBezTo>
                      <a:pt x="388687" y="644078"/>
                      <a:pt x="376324" y="657580"/>
                      <a:pt x="361178" y="666235"/>
                    </a:cubicBezTo>
                    <a:cubicBezTo>
                      <a:pt x="232261" y="739903"/>
                      <a:pt x="365674" y="653563"/>
                      <a:pt x="259578" y="724292"/>
                    </a:cubicBezTo>
                    <a:cubicBezTo>
                      <a:pt x="194264" y="727921"/>
                      <a:pt x="128575" y="740900"/>
                      <a:pt x="63354" y="742190"/>
                    </a:cubicBezTo>
                    <a:lnTo>
                      <a:pt x="0" y="738893"/>
                    </a:lnTo>
                    <a:lnTo>
                      <a:pt x="0" y="85074"/>
                    </a:lnTo>
                    <a:lnTo>
                      <a:pt x="8512" y="32451"/>
                    </a:lnTo>
                    <a:lnTo>
                      <a:pt x="15266" y="0"/>
                    </a:lnTo>
                    <a:close/>
                  </a:path>
                </a:pathLst>
              </a:custGeom>
            </p:spPr>
          </p:pic>
        </p:grpSp>
      </p:grpSp>
      <p:sp>
        <p:nvSpPr>
          <p:cNvPr id="27" name="标题 1"/>
          <p:cNvSpPr txBox="1">
            <a:spLocks/>
          </p:cNvSpPr>
          <p:nvPr/>
        </p:nvSpPr>
        <p:spPr>
          <a:xfrm>
            <a:off x="1302754" y="310875"/>
            <a:ext cx="10497718"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smtClean="0">
                <a:latin typeface="等线" panose="02010600030101010101" pitchFamily="2" charset="-122"/>
                <a:sym typeface="+mn-lt"/>
              </a:rPr>
              <a:t>新大陆自动识别</a:t>
            </a:r>
            <a:endParaRPr lang="zh-CN" altLang="en-US" dirty="0"/>
          </a:p>
        </p:txBody>
      </p:sp>
      <p:sp>
        <p:nvSpPr>
          <p:cNvPr id="2" name="矩形 1"/>
          <p:cNvSpPr/>
          <p:nvPr/>
        </p:nvSpPr>
        <p:spPr>
          <a:xfrm>
            <a:off x="1400461" y="5896408"/>
            <a:ext cx="9714057" cy="307777"/>
          </a:xfrm>
          <a:prstGeom prst="rect">
            <a:avLst/>
          </a:prstGeom>
        </p:spPr>
        <p:txBody>
          <a:bodyPr wrap="square">
            <a:spAutoFit/>
          </a:bodyPr>
          <a:lstStyle/>
          <a:p>
            <a:r>
              <a:rPr lang="zh-CN" altLang="en-US" sz="1400" dirty="0">
                <a:solidFill>
                  <a:schemeClr val="tx1">
                    <a:lumMod val="85000"/>
                    <a:lumOff val="15000"/>
                  </a:schemeClr>
                </a:solidFill>
                <a:cs typeface="+mn-ea"/>
                <a:sym typeface="+mn-lt"/>
              </a:rPr>
              <a:t>应用于物流快递、仓储库管、零售电商、智能制造、医疗卫生、公共交通、溯源管理等领域。</a:t>
            </a:r>
            <a:endParaRPr lang="zh-CN" altLang="en-US" sz="1400" dirty="0"/>
          </a:p>
        </p:txBody>
      </p:sp>
      <p:sp>
        <p:nvSpPr>
          <p:cNvPr id="3" name="矩形 2"/>
          <p:cNvSpPr/>
          <p:nvPr/>
        </p:nvSpPr>
        <p:spPr>
          <a:xfrm>
            <a:off x="3509059" y="1324181"/>
            <a:ext cx="5570757" cy="499111"/>
          </a:xfrm>
          <a:prstGeom prst="rect">
            <a:avLst/>
          </a:prstGeom>
        </p:spPr>
        <p:txBody>
          <a:bodyPr wrap="none">
            <a:spAutoFit/>
          </a:bodyPr>
          <a:lstStyle/>
          <a:p>
            <a:pPr algn="ctr">
              <a:lnSpc>
                <a:spcPct val="150000"/>
              </a:lnSpc>
              <a:spcBef>
                <a:spcPct val="0"/>
              </a:spcBef>
              <a:defRPr/>
            </a:pPr>
            <a:r>
              <a:rPr lang="zh-CN" altLang="zh-CN" sz="2000" b="1" dirty="0">
                <a:cs typeface="+mn-ea"/>
                <a:sym typeface="+mn-lt"/>
              </a:rPr>
              <a:t>国际领先的自动识别技术、产品和方案提供商</a:t>
            </a:r>
            <a:r>
              <a:rPr lang="zh-CN" altLang="en-US" sz="2000" b="1" dirty="0">
                <a:cs typeface="+mn-ea"/>
                <a:sym typeface="+mn-lt"/>
              </a:rPr>
              <a:t>。</a:t>
            </a:r>
          </a:p>
        </p:txBody>
      </p:sp>
      <p:sp>
        <p:nvSpPr>
          <p:cNvPr id="5" name="矩形 4"/>
          <p:cNvSpPr/>
          <p:nvPr/>
        </p:nvSpPr>
        <p:spPr>
          <a:xfrm>
            <a:off x="4920819" y="1933368"/>
            <a:ext cx="2518638" cy="523220"/>
          </a:xfrm>
          <a:prstGeom prst="rect">
            <a:avLst/>
          </a:prstGeom>
        </p:spPr>
        <p:txBody>
          <a:bodyPr wrap="none">
            <a:spAutoFit/>
          </a:bodyPr>
          <a:lstStyle/>
          <a:p>
            <a:pPr algn="ctr"/>
            <a:r>
              <a:rPr lang="zh-CN" altLang="en-US" sz="1400" dirty="0">
                <a:solidFill>
                  <a:schemeClr val="tx1">
                    <a:lumMod val="85000"/>
                    <a:lumOff val="15000"/>
                  </a:schemeClr>
                </a:solidFill>
                <a:cs typeface="+mn-ea"/>
                <a:sym typeface="+mn-lt"/>
              </a:rPr>
              <a:t>新大陆数字</a:t>
            </a:r>
            <a:r>
              <a:rPr lang="zh-CN" altLang="en-US" sz="1400" dirty="0" smtClean="0">
                <a:solidFill>
                  <a:schemeClr val="tx1">
                    <a:lumMod val="85000"/>
                    <a:lumOff val="15000"/>
                  </a:schemeClr>
                </a:solidFill>
                <a:cs typeface="+mn-ea"/>
                <a:sym typeface="+mn-lt"/>
              </a:rPr>
              <a:t>技术的</a:t>
            </a:r>
            <a:r>
              <a:rPr lang="zh-CN" altLang="en-US" sz="1400" dirty="0">
                <a:solidFill>
                  <a:schemeClr val="tx1">
                    <a:lumMod val="85000"/>
                    <a:lumOff val="15000"/>
                  </a:schemeClr>
                </a:solidFill>
                <a:cs typeface="+mn-ea"/>
                <a:sym typeface="+mn-lt"/>
              </a:rPr>
              <a:t>全资</a:t>
            </a:r>
            <a:r>
              <a:rPr lang="zh-CN" altLang="en-US" sz="1400" dirty="0" smtClean="0">
                <a:solidFill>
                  <a:schemeClr val="tx1">
                    <a:lumMod val="85000"/>
                    <a:lumOff val="15000"/>
                  </a:schemeClr>
                </a:solidFill>
                <a:cs typeface="+mn-ea"/>
                <a:sym typeface="+mn-lt"/>
              </a:rPr>
              <a:t>子公司</a:t>
            </a:r>
            <a:endParaRPr lang="en-US" altLang="zh-CN" sz="1400" dirty="0" smtClean="0">
              <a:solidFill>
                <a:schemeClr val="tx1">
                  <a:lumMod val="85000"/>
                  <a:lumOff val="15000"/>
                </a:schemeClr>
              </a:solidFill>
              <a:cs typeface="+mn-ea"/>
              <a:sym typeface="+mn-lt"/>
            </a:endParaRPr>
          </a:p>
          <a:p>
            <a:pPr algn="ctr"/>
            <a:r>
              <a:rPr lang="en-US" altLang="zh-CN" sz="1400" dirty="0" smtClean="0">
                <a:solidFill>
                  <a:schemeClr val="tx1">
                    <a:lumMod val="85000"/>
                    <a:lumOff val="15000"/>
                  </a:schemeClr>
                </a:solidFill>
                <a:latin typeface="+mn-ea"/>
                <a:cs typeface="+mn-ea"/>
                <a:sym typeface="+mn-lt"/>
              </a:rPr>
              <a:t>1999</a:t>
            </a:r>
            <a:r>
              <a:rPr lang="zh-CN" altLang="en-US" sz="1400" dirty="0">
                <a:solidFill>
                  <a:schemeClr val="tx1">
                    <a:lumMod val="85000"/>
                    <a:lumOff val="15000"/>
                  </a:schemeClr>
                </a:solidFill>
                <a:latin typeface="+mn-ea"/>
                <a:cs typeface="+mn-ea"/>
                <a:sym typeface="+mn-lt"/>
              </a:rPr>
              <a:t>年</a:t>
            </a:r>
            <a:r>
              <a:rPr lang="en-US" altLang="zh-CN" sz="1400" dirty="0">
                <a:solidFill>
                  <a:schemeClr val="tx1">
                    <a:lumMod val="85000"/>
                    <a:lumOff val="15000"/>
                  </a:schemeClr>
                </a:solidFill>
                <a:latin typeface="+mn-ea"/>
                <a:cs typeface="+mn-ea"/>
                <a:sym typeface="+mn-lt"/>
              </a:rPr>
              <a:t>7</a:t>
            </a:r>
            <a:r>
              <a:rPr lang="zh-CN" altLang="en-US" sz="1400" dirty="0" smtClean="0">
                <a:solidFill>
                  <a:schemeClr val="tx1">
                    <a:lumMod val="85000"/>
                    <a:lumOff val="15000"/>
                  </a:schemeClr>
                </a:solidFill>
                <a:latin typeface="+mn-ea"/>
                <a:cs typeface="+mn-ea"/>
                <a:sym typeface="+mn-lt"/>
              </a:rPr>
              <a:t>月     福州</a:t>
            </a:r>
            <a:endParaRPr lang="zh-CN" altLang="en-US" sz="1400" dirty="0">
              <a:latin typeface="+mn-ea"/>
            </a:endParaRPr>
          </a:p>
        </p:txBody>
      </p:sp>
    </p:spTree>
    <p:extLst>
      <p:ext uri="{BB962C8B-B14F-4D97-AF65-F5344CB8AC3E}">
        <p14:creationId xmlns:p14="http://schemas.microsoft.com/office/powerpoint/2010/main" val="9536373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s://gimg2.baidu.com/image_search/src=http%3A%2F%2Fimg49.gkzhan.com%2F9%2F20180926%2F636735539782884285561.jpg&amp;refer=http%3A%2F%2Fimg49.gkzhan.com&amp;app=2002&amp;size=f9999,10000&amp;q=a80&amp;n=0&amp;g=0n&amp;fmt=jpeg?sec=1624101297&amp;t=92f84073ac3e868400fd2085018924f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935" y="2123413"/>
            <a:ext cx="3739195" cy="24927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gimg2.baidu.com/image_search/src=http%3A%2F%2Fupload-images.jianshu.io%2Fupload_images%2F16557762-25e90f9305e771b4.png&amp;refer=http%3A%2F%2Fupload-images.jianshu.io&amp;app=2002&amp;size=f9999,10000&amp;q=a80&amp;n=0&amp;g=0n&amp;fmt=jpeg?sec=1624101765&amp;t=e87b37e8dcea533e501dd1b82b1cbe8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774" y="2123413"/>
            <a:ext cx="4483448" cy="2492798"/>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1829697" y="4753269"/>
            <a:ext cx="3031600" cy="646331"/>
          </a:xfrm>
          <a:prstGeom prst="rect">
            <a:avLst/>
          </a:prstGeom>
          <a:noFill/>
        </p:spPr>
        <p:txBody>
          <a:bodyPr wrap="none" lIns="91440" tIns="45720" rIns="91440" bIns="45720">
            <a:spAutoFit/>
          </a:bodyPr>
          <a:lstStyle/>
          <a:p>
            <a:pPr algn="ctr"/>
            <a:r>
              <a:rPr lang="zh-CN" altLang="en-US" sz="3600" b="1" cap="none" spc="0" dirty="0" smtClean="0">
                <a:ln w="0"/>
                <a:solidFill>
                  <a:schemeClr val="accent1">
                    <a:lumMod val="7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机器视觉技术</a:t>
            </a:r>
            <a:endParaRPr lang="zh-CN" altLang="en-US" sz="3600" b="1" cap="none" spc="0" dirty="0">
              <a:ln w="0"/>
              <a:solidFill>
                <a:schemeClr val="accent1">
                  <a:lumMod val="7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42" name="矩形 41"/>
          <p:cNvSpPr/>
          <p:nvPr/>
        </p:nvSpPr>
        <p:spPr>
          <a:xfrm>
            <a:off x="7890828" y="4753268"/>
            <a:ext cx="1611340" cy="646331"/>
          </a:xfrm>
          <a:prstGeom prst="rect">
            <a:avLst/>
          </a:prstGeom>
          <a:noFill/>
        </p:spPr>
        <p:txBody>
          <a:bodyPr wrap="none" lIns="91440" tIns="45720" rIns="91440" bIns="45720">
            <a:spAutoFit/>
          </a:bodyPr>
          <a:lstStyle/>
          <a:p>
            <a:pPr algn="ctr"/>
            <a:r>
              <a:rPr lang="en-US" altLang="zh-CN" sz="3600" b="1" cap="none" spc="0" dirty="0">
                <a:ln w="0"/>
                <a:solidFill>
                  <a:schemeClr val="accent1">
                    <a:lumMod val="7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Times New Roman" panose="02020603050405020304" pitchFamily="18" charset="0"/>
              </a:rPr>
              <a:t>AI</a:t>
            </a:r>
            <a:r>
              <a:rPr lang="zh-CN" altLang="en-US" sz="3600" b="1" cap="none" spc="0" dirty="0">
                <a:ln w="0"/>
                <a:solidFill>
                  <a:schemeClr val="accent1">
                    <a:lumMod val="7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技术</a:t>
            </a:r>
          </a:p>
        </p:txBody>
      </p:sp>
      <p:sp>
        <p:nvSpPr>
          <p:cNvPr id="12" name="标题 11"/>
          <p:cNvSpPr>
            <a:spLocks noGrp="1"/>
          </p:cNvSpPr>
          <p:nvPr>
            <p:ph type="title"/>
          </p:nvPr>
        </p:nvSpPr>
        <p:spPr>
          <a:xfrm>
            <a:off x="1263449" y="0"/>
            <a:ext cx="10642600" cy="1325563"/>
          </a:xfrm>
        </p:spPr>
        <p:txBody>
          <a:bodyPr>
            <a:normAutofit/>
          </a:bodyPr>
          <a:lstStyle/>
          <a:p>
            <a:r>
              <a:rPr lang="zh-CN" altLang="en-US" sz="3600" dirty="0" smtClean="0"/>
              <a:t>工业应用</a:t>
            </a:r>
            <a:endParaRPr lang="zh-CN" altLang="en-US" sz="3600" dirty="0"/>
          </a:p>
        </p:txBody>
      </p:sp>
    </p:spTree>
    <p:extLst>
      <p:ext uri="{BB962C8B-B14F-4D97-AF65-F5344CB8AC3E}">
        <p14:creationId xmlns:p14="http://schemas.microsoft.com/office/powerpoint/2010/main" val="170063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accent1">
                    <a:lumMod val="75000"/>
                  </a:schemeClr>
                </a:solidFill>
                <a:cs typeface="+mn-ea"/>
                <a:sym typeface="+mn-lt"/>
              </a:rPr>
              <a:t>企业发展</a:t>
            </a:r>
            <a:r>
              <a:rPr lang="zh-CN" altLang="en-US" b="1" dirty="0" smtClean="0">
                <a:solidFill>
                  <a:schemeClr val="accent1">
                    <a:lumMod val="75000"/>
                  </a:schemeClr>
                </a:solidFill>
                <a:cs typeface="+mn-ea"/>
                <a:sym typeface="+mn-lt"/>
              </a:rPr>
              <a:t>理念</a:t>
            </a:r>
            <a:endParaRPr lang="zh-CN" altLang="en-US" b="1" dirty="0">
              <a:solidFill>
                <a:schemeClr val="accent1">
                  <a:lumMod val="75000"/>
                </a:schemeClr>
              </a:solidFill>
            </a:endParaRPr>
          </a:p>
        </p:txBody>
      </p:sp>
      <p:graphicFrame>
        <p:nvGraphicFramePr>
          <p:cNvPr id="21" name="图示 20"/>
          <p:cNvGraphicFramePr/>
          <p:nvPr>
            <p:extLst>
              <p:ext uri="{D42A27DB-BD31-4B8C-83A1-F6EECF244321}">
                <p14:modId xmlns:p14="http://schemas.microsoft.com/office/powerpoint/2010/main" val="3603056897"/>
              </p:ext>
            </p:extLst>
          </p:nvPr>
        </p:nvGraphicFramePr>
        <p:xfrm>
          <a:off x="705991" y="1791855"/>
          <a:ext cx="11310517" cy="4692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2" name="组合 35"/>
          <p:cNvGrpSpPr>
            <a:grpSpLocks/>
          </p:cNvGrpSpPr>
          <p:nvPr/>
        </p:nvGrpSpPr>
        <p:grpSpPr bwMode="auto">
          <a:xfrm>
            <a:off x="1717437" y="1819563"/>
            <a:ext cx="2108200" cy="946106"/>
            <a:chOff x="449022" y="1145759"/>
            <a:chExt cx="2528707" cy="1693253"/>
          </a:xfrm>
        </p:grpSpPr>
        <p:pic>
          <p:nvPicPr>
            <p:cNvPr id="24"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594" y="1145759"/>
              <a:ext cx="1386596" cy="16151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矩形 22"/>
            <p:cNvSpPr/>
            <p:nvPr/>
          </p:nvSpPr>
          <p:spPr>
            <a:xfrm>
              <a:off x="449022" y="2315730"/>
              <a:ext cx="2528707" cy="523282"/>
            </a:xfrm>
            <a:prstGeom prst="rect">
              <a:avLst/>
            </a:prstGeom>
          </p:spPr>
          <p:txBody>
            <a:bodyPr lIns="121917" tIns="60958" rIns="121917" bIns="60958">
              <a:spAutoFit/>
            </a:bodyPr>
            <a:lstStyle/>
            <a:p>
              <a:pPr algn="ctr">
                <a:defRPr/>
              </a:pPr>
              <a:r>
                <a:rPr lang="zh-CN" altLang="en-US" sz="1100" dirty="0">
                  <a:solidFill>
                    <a:srgbClr val="FFFFFF"/>
                  </a:solidFill>
                  <a:latin typeface="+mn-lt"/>
                  <a:ea typeface="+mn-ea"/>
                  <a:cs typeface="+mn-ea"/>
                  <a:sym typeface="+mn-lt"/>
                </a:rPr>
                <a:t>全国首款识读产品问世</a:t>
              </a:r>
            </a:p>
          </p:txBody>
        </p:sp>
      </p:grpSp>
      <p:pic>
        <p:nvPicPr>
          <p:cNvPr id="28" name="Picture 5"/>
          <p:cNvPicPr>
            <a:picLocks noChangeAspect="1" noChangeArrowheads="1"/>
          </p:cNvPicPr>
          <p:nvPr/>
        </p:nvPicPr>
        <p:blipFill>
          <a:blip r:embed="rId8">
            <a:extLst>
              <a:ext uri="{28A0092B-C50C-407E-A947-70E740481C1C}">
                <a14:useLocalDpi xmlns:a14="http://schemas.microsoft.com/office/drawing/2010/main" val="0"/>
              </a:ext>
            </a:extLst>
          </a:blip>
          <a:srcRect t="20961" b="9795"/>
          <a:stretch>
            <a:fillRect/>
          </a:stretch>
        </p:blipFill>
        <p:spPr bwMode="auto">
          <a:xfrm>
            <a:off x="1708696" y="3713485"/>
            <a:ext cx="2071518" cy="8677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 name="图片 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00100" y="4508789"/>
            <a:ext cx="1122362" cy="1120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 name="图片 2"/>
          <p:cNvPicPr>
            <a:picLocks noChangeAspect="1"/>
          </p:cNvPicPr>
          <p:nvPr/>
        </p:nvPicPr>
        <p:blipFill>
          <a:blip r:embed="rId10" cstate="print">
            <a:extLst>
              <a:ext uri="{28A0092B-C50C-407E-A947-70E740481C1C}">
                <a14:useLocalDpi xmlns:a14="http://schemas.microsoft.com/office/drawing/2010/main" val="0"/>
              </a:ext>
            </a:extLst>
          </a:blip>
          <a:srcRect l="15234" t="13480" b="15942"/>
          <a:stretch>
            <a:fillRect/>
          </a:stretch>
        </p:blipFill>
        <p:spPr bwMode="auto">
          <a:xfrm>
            <a:off x="2017450" y="5610481"/>
            <a:ext cx="1508175" cy="8370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 name="标题 1"/>
          <p:cNvSpPr txBox="1">
            <a:spLocks noChangeArrowheads="1"/>
          </p:cNvSpPr>
          <p:nvPr/>
        </p:nvSpPr>
        <p:spPr>
          <a:xfrm>
            <a:off x="4267200" y="1160441"/>
            <a:ext cx="5218977" cy="543258"/>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a:lstStyle>
          <a:p>
            <a:pPr algn="ctr">
              <a:defRPr/>
            </a:pPr>
            <a:r>
              <a:rPr lang="zh-CN" altLang="en-US" sz="2800" b="1" dirty="0" smtClean="0">
                <a:solidFill>
                  <a:srgbClr val="2E75B6"/>
                </a:solidFill>
                <a:latin typeface="+mn-lt"/>
                <a:ea typeface="+mn-ea"/>
                <a:cs typeface="+mn-ea"/>
                <a:sym typeface="+mn-lt"/>
              </a:rPr>
              <a:t>科技创新驱动企业发展</a:t>
            </a:r>
            <a:endParaRPr lang="zh-CN" altLang="en-US" sz="2800" b="1" dirty="0">
              <a:solidFill>
                <a:srgbClr val="2E75B6"/>
              </a:solidFill>
              <a:latin typeface="+mn-lt"/>
              <a:ea typeface="+mn-ea"/>
              <a:cs typeface="+mn-ea"/>
              <a:sym typeface="+mn-lt"/>
            </a:endParaRPr>
          </a:p>
        </p:txBody>
      </p:sp>
      <p:pic>
        <p:nvPicPr>
          <p:cNvPr id="32" name="图片 3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17450" y="2582369"/>
            <a:ext cx="1305692" cy="1305692"/>
          </a:xfrm>
          <a:prstGeom prst="rect">
            <a:avLst/>
          </a:prstGeom>
        </p:spPr>
      </p:pic>
    </p:spTree>
    <p:extLst>
      <p:ext uri="{BB962C8B-B14F-4D97-AF65-F5344CB8AC3E}">
        <p14:creationId xmlns:p14="http://schemas.microsoft.com/office/powerpoint/2010/main" val="13667536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64672" y="147637"/>
            <a:ext cx="10642600" cy="1325563"/>
          </a:xfrm>
        </p:spPr>
        <p:txBody>
          <a:bodyPr>
            <a:normAutofit/>
          </a:bodyPr>
          <a:lstStyle/>
          <a:p>
            <a:r>
              <a:rPr lang="zh-CN" altLang="en-US" sz="4000" b="1" dirty="0" smtClean="0"/>
              <a:t>领导人</a:t>
            </a:r>
            <a:endParaRPr lang="zh-CN" altLang="en-US" sz="4000" b="1" dirty="0"/>
          </a:p>
        </p:txBody>
      </p:sp>
      <p:sp>
        <p:nvSpPr>
          <p:cNvPr id="3" name="灯片编号占位符 2"/>
          <p:cNvSpPr>
            <a:spLocks noGrp="1"/>
          </p:cNvSpPr>
          <p:nvPr>
            <p:ph type="sldNum" sz="quarter" idx="12"/>
          </p:nvPr>
        </p:nvSpPr>
        <p:spPr/>
        <p:txBody>
          <a:bodyPr/>
          <a:lstStyle/>
          <a:p>
            <a:fld id="{F7755A1B-FC52-483B-B683-58CCB7978464}" type="slidenum">
              <a:rPr lang="zh-CN" altLang="en-US" smtClean="0"/>
              <a:t>6</a:t>
            </a:fld>
            <a:endParaRPr lang="zh-CN" altLang="en-US"/>
          </a:p>
        </p:txBody>
      </p:sp>
      <p:sp>
        <p:nvSpPr>
          <p:cNvPr id="4" name="TextBox 9"/>
          <p:cNvSpPr txBox="1">
            <a:spLocks noChangeArrowheads="1"/>
          </p:cNvSpPr>
          <p:nvPr/>
        </p:nvSpPr>
        <p:spPr bwMode="auto">
          <a:xfrm>
            <a:off x="5964376" y="1987550"/>
            <a:ext cx="5697538" cy="3741730"/>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Bef>
                <a:spcPct val="0"/>
              </a:spcBef>
              <a:buFontTx/>
              <a:buNone/>
              <a:defRPr/>
            </a:pPr>
            <a:r>
              <a:rPr lang="zh-CN" altLang="en-US" sz="1600" b="1" dirty="0">
                <a:latin typeface="+mn-lt"/>
                <a:ea typeface="+mn-ea"/>
                <a:cs typeface="+mn-ea"/>
                <a:sym typeface="+mn-lt"/>
              </a:rPr>
              <a:t>福建新大陆自动识别技术有限公司总经理</a:t>
            </a:r>
            <a:endParaRPr lang="en-US" altLang="zh-CN" sz="1600" b="1" dirty="0">
              <a:latin typeface="+mn-lt"/>
              <a:ea typeface="+mn-ea"/>
              <a:cs typeface="+mn-ea"/>
              <a:sym typeface="+mn-lt"/>
            </a:endParaRPr>
          </a:p>
          <a:p>
            <a:pPr eaLnBrk="1" hangingPunct="1">
              <a:lnSpc>
                <a:spcPct val="150000"/>
              </a:lnSpc>
              <a:spcBef>
                <a:spcPct val="0"/>
              </a:spcBef>
              <a:buFontTx/>
              <a:buNone/>
              <a:defRPr/>
            </a:pPr>
            <a:r>
              <a:rPr lang="zh-CN" altLang="en-US" sz="1600" b="1" dirty="0">
                <a:latin typeface="+mn-lt"/>
                <a:ea typeface="+mn-ea"/>
                <a:cs typeface="+mn-ea"/>
                <a:sym typeface="+mn-lt"/>
              </a:rPr>
              <a:t>教授级高工，清华大学工程硕士</a:t>
            </a:r>
            <a:endParaRPr lang="en-US" altLang="zh-CN" sz="1600" b="1" dirty="0">
              <a:latin typeface="+mn-lt"/>
              <a:ea typeface="+mn-ea"/>
              <a:cs typeface="+mn-ea"/>
              <a:sym typeface="+mn-lt"/>
            </a:endParaRPr>
          </a:p>
          <a:p>
            <a:pPr eaLnBrk="1" hangingPunct="1">
              <a:lnSpc>
                <a:spcPct val="150000"/>
              </a:lnSpc>
              <a:spcBef>
                <a:spcPct val="0"/>
              </a:spcBef>
              <a:buFontTx/>
              <a:buNone/>
              <a:defRPr/>
            </a:pPr>
            <a:r>
              <a:rPr lang="zh-CN" altLang="en-US" sz="1600" dirty="0">
                <a:latin typeface="+mn-lt"/>
                <a:ea typeface="+mn-ea"/>
                <a:cs typeface="+mn-ea"/>
                <a:sym typeface="+mn-lt"/>
              </a:rPr>
              <a:t>福建省科技创新领军人才、福建省劳动模范</a:t>
            </a:r>
            <a:endParaRPr lang="en-US" altLang="zh-CN" sz="1600" dirty="0">
              <a:latin typeface="+mn-lt"/>
              <a:ea typeface="+mn-ea"/>
              <a:cs typeface="+mn-ea"/>
              <a:sym typeface="+mn-lt"/>
            </a:endParaRPr>
          </a:p>
          <a:p>
            <a:pPr eaLnBrk="1" hangingPunct="1">
              <a:lnSpc>
                <a:spcPct val="150000"/>
              </a:lnSpc>
              <a:spcBef>
                <a:spcPct val="0"/>
              </a:spcBef>
              <a:buFontTx/>
              <a:buNone/>
              <a:defRPr/>
            </a:pPr>
            <a:r>
              <a:rPr lang="zh-CN" altLang="en-US" sz="1600" dirty="0">
                <a:latin typeface="+mn-lt"/>
                <a:ea typeface="+mn-ea"/>
                <a:cs typeface="+mn-ea"/>
                <a:sym typeface="+mn-lt"/>
              </a:rPr>
              <a:t>新世纪百万人才工程省级人选</a:t>
            </a:r>
            <a:endParaRPr lang="en-US" altLang="zh-CN" sz="1600" dirty="0">
              <a:latin typeface="+mn-lt"/>
              <a:ea typeface="+mn-ea"/>
              <a:cs typeface="+mn-ea"/>
              <a:sym typeface="+mn-lt"/>
            </a:endParaRPr>
          </a:p>
          <a:p>
            <a:pPr eaLnBrk="1" hangingPunct="1">
              <a:lnSpc>
                <a:spcPct val="150000"/>
              </a:lnSpc>
              <a:spcBef>
                <a:spcPct val="0"/>
              </a:spcBef>
              <a:buFontTx/>
              <a:buNone/>
              <a:defRPr/>
            </a:pPr>
            <a:r>
              <a:rPr lang="zh-CN" altLang="en-US" sz="1600" dirty="0">
                <a:latin typeface="+mn-lt"/>
                <a:ea typeface="+mn-ea"/>
                <a:cs typeface="+mn-ea"/>
                <a:sym typeface="+mn-lt"/>
              </a:rPr>
              <a:t>先后担任福建省物联网信息识别科技创新平台负责人、福建省条码识别技术企业重点实验室负责人、福建省信息识别公司技术研究中心负责人、新大陆国家级企业技术中心副主任等职务，承担国家物联网专项项目、省区域重大项目，</a:t>
            </a:r>
            <a:r>
              <a:rPr lang="zh-CN" altLang="en-US" sz="1600" dirty="0">
                <a:solidFill>
                  <a:srgbClr val="FF0000"/>
                </a:solidFill>
                <a:latin typeface="+mn-lt"/>
                <a:ea typeface="+mn-ea"/>
                <a:cs typeface="+mn-ea"/>
                <a:sym typeface="+mn-lt"/>
              </a:rPr>
              <a:t>获得国家专利金奖（排名第一）</a:t>
            </a:r>
            <a:r>
              <a:rPr lang="zh-CN" altLang="en-US" sz="1600" dirty="0">
                <a:latin typeface="+mn-lt"/>
                <a:ea typeface="+mn-ea"/>
                <a:cs typeface="+mn-ea"/>
                <a:sym typeface="+mn-lt"/>
              </a:rPr>
              <a:t>、省科技术进步奖二等奖等</a:t>
            </a:r>
            <a:endParaRPr lang="en-US" altLang="zh-CN" sz="1600" dirty="0">
              <a:latin typeface="+mn-lt"/>
              <a:ea typeface="+mn-ea"/>
              <a:cs typeface="+mn-ea"/>
              <a:sym typeface="+mn-lt"/>
            </a:endParaRPr>
          </a:p>
          <a:p>
            <a:pPr eaLnBrk="1" hangingPunct="1">
              <a:lnSpc>
                <a:spcPct val="150000"/>
              </a:lnSpc>
              <a:spcBef>
                <a:spcPct val="0"/>
              </a:spcBef>
              <a:buFontTx/>
              <a:buNone/>
              <a:defRPr/>
            </a:pPr>
            <a:r>
              <a:rPr lang="zh-CN" altLang="en-US" sz="1600" dirty="0">
                <a:latin typeface="+mn-lt"/>
                <a:ea typeface="+mn-ea"/>
                <a:cs typeface="+mn-ea"/>
                <a:sym typeface="+mn-lt"/>
              </a:rPr>
              <a:t>带领团队研发并发布“全球首款二维码解码芯片”</a:t>
            </a:r>
          </a:p>
        </p:txBody>
      </p:sp>
      <p:pic>
        <p:nvPicPr>
          <p:cNvPr id="5" name="图片 5"/>
          <p:cNvPicPr>
            <a:picLocks noChangeAspect="1" noChangeArrowheads="1"/>
          </p:cNvPicPr>
          <p:nvPr/>
        </p:nvPicPr>
        <p:blipFill>
          <a:blip r:embed="rId2"/>
          <a:srcRect/>
          <a:stretch>
            <a:fillRect/>
          </a:stretch>
        </p:blipFill>
        <p:spPr bwMode="auto">
          <a:xfrm>
            <a:off x="485914" y="2228850"/>
            <a:ext cx="5045075" cy="3362325"/>
          </a:xfrm>
          <a:prstGeom prst="rect">
            <a:avLst/>
          </a:prstGeom>
          <a:ln>
            <a:noFill/>
          </a:ln>
          <a:effectLst>
            <a:outerShdw blurRad="292100" dist="139700" dir="2700000" algn="tl" rotWithShape="0">
              <a:srgbClr val="333333">
                <a:alpha val="65000"/>
              </a:srgbClr>
            </a:outerShdw>
          </a:effectLst>
        </p:spPr>
      </p:pic>
      <p:sp>
        <p:nvSpPr>
          <p:cNvPr id="6" name="TextBox 7"/>
          <p:cNvSpPr txBox="1">
            <a:spLocks noChangeArrowheads="1"/>
          </p:cNvSpPr>
          <p:nvPr/>
        </p:nvSpPr>
        <p:spPr bwMode="auto">
          <a:xfrm>
            <a:off x="1922463" y="1238250"/>
            <a:ext cx="7786687" cy="584200"/>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9pPr>
          </a:lstStyle>
          <a:p>
            <a:pPr algn="r" eaLnBrk="1" hangingPunct="1">
              <a:spcBef>
                <a:spcPct val="0"/>
              </a:spcBef>
              <a:buFontTx/>
              <a:buNone/>
              <a:defRPr/>
            </a:pPr>
            <a:r>
              <a:rPr lang="zh-CN" altLang="en-US" dirty="0">
                <a:latin typeface="+mn-lt"/>
                <a:ea typeface="+mn-ea"/>
                <a:cs typeface="+mn-ea"/>
                <a:sym typeface="+mn-lt"/>
              </a:rPr>
              <a:t>郭  </a:t>
            </a:r>
            <a:r>
              <a:rPr lang="zh-CN" altLang="en-US" dirty="0" smtClean="0">
                <a:latin typeface="+mn-lt"/>
                <a:ea typeface="+mn-ea"/>
                <a:cs typeface="+mn-ea"/>
                <a:sym typeface="+mn-lt"/>
              </a:rPr>
              <a:t>栋</a:t>
            </a:r>
            <a:endParaRPr lang="en-US" altLang="zh-CN" dirty="0">
              <a:latin typeface="+mn-lt"/>
              <a:ea typeface="+mn-ea"/>
              <a:cs typeface="+mn-ea"/>
              <a:sym typeface="+mn-lt"/>
            </a:endParaRPr>
          </a:p>
        </p:txBody>
      </p:sp>
    </p:spTree>
    <p:extLst>
      <p:ext uri="{BB962C8B-B14F-4D97-AF65-F5344CB8AC3E}">
        <p14:creationId xmlns:p14="http://schemas.microsoft.com/office/powerpoint/2010/main" val="28784224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bg1">
                    <a:lumMod val="25000"/>
                  </a:schemeClr>
                </a:solidFill>
                <a:cs typeface="+mn-ea"/>
                <a:sym typeface="+mn-lt"/>
              </a:rPr>
              <a:t>科研</a:t>
            </a:r>
            <a:r>
              <a:rPr lang="zh-CN" altLang="en-US" b="1" dirty="0" smtClean="0">
                <a:solidFill>
                  <a:schemeClr val="bg1">
                    <a:lumMod val="25000"/>
                  </a:schemeClr>
                </a:solidFill>
                <a:cs typeface="+mn-ea"/>
                <a:sym typeface="+mn-lt"/>
              </a:rPr>
              <a:t>能力</a:t>
            </a:r>
            <a:endParaRPr lang="zh-CN" altLang="en-US" b="1" dirty="0">
              <a:solidFill>
                <a:schemeClr val="bg1">
                  <a:lumMod val="25000"/>
                </a:schemeClr>
              </a:solidFill>
            </a:endParaRPr>
          </a:p>
        </p:txBody>
      </p:sp>
      <p:grpSp>
        <p:nvGrpSpPr>
          <p:cNvPr id="3" name="组合 2"/>
          <p:cNvGrpSpPr>
            <a:grpSpLocks/>
          </p:cNvGrpSpPr>
          <p:nvPr/>
        </p:nvGrpSpPr>
        <p:grpSpPr bwMode="auto">
          <a:xfrm>
            <a:off x="4541971" y="1520825"/>
            <a:ext cx="3487738" cy="1427163"/>
            <a:chOff x="866777" y="971679"/>
            <a:chExt cx="3487509" cy="1426787"/>
          </a:xfrm>
        </p:grpSpPr>
        <p:sp>
          <p:nvSpPr>
            <p:cNvPr id="4" name="文本框 3"/>
            <p:cNvSpPr txBox="1"/>
            <p:nvPr/>
          </p:nvSpPr>
          <p:spPr>
            <a:xfrm>
              <a:off x="874714" y="1563661"/>
              <a:ext cx="184138" cy="523737"/>
            </a:xfrm>
            <a:prstGeom prst="rect">
              <a:avLst/>
            </a:prstGeom>
            <a:noFill/>
          </p:spPr>
          <p:txBody>
            <a:bodyPr wrap="none">
              <a:spAutoFit/>
              <a:scene3d>
                <a:camera prst="orthographicFront"/>
                <a:lightRig rig="threePt" dir="t"/>
              </a:scene3d>
              <a:sp3d contourW="12700"/>
            </a:bodyPr>
            <a:lstStyle/>
            <a:p>
              <a:pPr>
                <a:defRPr/>
              </a:pP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74714" y="2131836"/>
              <a:ext cx="3479572" cy="266630"/>
            </a:xfrm>
            <a:prstGeom prst="rect">
              <a:avLst/>
            </a:prstGeom>
            <a:noFill/>
          </p:spPr>
          <p:txBody>
            <a:bodyPr>
              <a:spAutoFit/>
              <a:scene3d>
                <a:camera prst="orthographicFront"/>
                <a:lightRig rig="threePt" dir="t"/>
              </a:scene3d>
              <a:sp3d contourW="12700"/>
            </a:bodyPr>
            <a:lstStyle/>
            <a:p>
              <a:pPr>
                <a:lnSpc>
                  <a:spcPct val="125000"/>
                </a:lnSpc>
                <a:defRPr/>
              </a:pPr>
              <a:endParaRPr lang="zh-CN" altLang="en-US" sz="1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66777" y="971679"/>
              <a:ext cx="184138" cy="584046"/>
            </a:xfrm>
            <a:prstGeom prst="rect">
              <a:avLst/>
            </a:prstGeom>
            <a:noFill/>
          </p:spPr>
          <p:txBody>
            <a:bodyPr wrap="none">
              <a:spAutoFit/>
              <a:scene3d>
                <a:camera prst="orthographicFront"/>
                <a:lightRig rig="threePt" dir="t"/>
              </a:scene3d>
              <a:sp3d contourW="12700"/>
            </a:bodyPr>
            <a:lstStyle/>
            <a:p>
              <a:pPr>
                <a:defRPr/>
              </a:pPr>
              <a:endPar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4133984" y="1997075"/>
            <a:ext cx="7072312" cy="1338263"/>
          </a:xfrm>
          <a:prstGeom prst="rect">
            <a:avLst/>
          </a:prstGeom>
          <a:noFill/>
        </p:spPr>
        <p:txBody>
          <a:bodyPr>
            <a:spAutoFit/>
          </a:bodyPr>
          <a:lstStyle/>
          <a:p>
            <a:pPr>
              <a:lnSpc>
                <a:spcPct val="150000"/>
              </a:lnSpc>
              <a:defRPr/>
            </a:pPr>
            <a:r>
              <a:rPr lang="zh-CN" altLang="en-US" dirty="0">
                <a:latin typeface="+mn-ea"/>
                <a:ea typeface="+mn-ea"/>
              </a:rPr>
              <a:t>以福州总部为核心，北京、成都、深圳、无锡多地联动的研发网络，在客户响应、行业资源整合、人才获取等方面提高综合经营效能，发挥资源联动优势。</a:t>
            </a:r>
          </a:p>
        </p:txBody>
      </p:sp>
      <p:pic>
        <p:nvPicPr>
          <p:cNvPr id="8" name="图片 22"/>
          <p:cNvPicPr>
            <a:picLocks noChangeAspect="1" noChangeArrowheads="1"/>
          </p:cNvPicPr>
          <p:nvPr/>
        </p:nvPicPr>
        <p:blipFill>
          <a:blip r:embed="rId2">
            <a:extLst>
              <a:ext uri="{28A0092B-C50C-407E-A947-70E740481C1C}">
                <a14:useLocalDpi xmlns:a14="http://schemas.microsoft.com/office/drawing/2010/main" val="0"/>
              </a:ext>
            </a:extLst>
          </a:blip>
          <a:srcRect l="8415" t="19707" r="28287"/>
          <a:stretch>
            <a:fillRect/>
          </a:stretch>
        </p:blipFill>
        <p:spPr bwMode="auto">
          <a:xfrm>
            <a:off x="828809" y="1319213"/>
            <a:ext cx="3141662" cy="5086350"/>
          </a:xfrm>
          <a:prstGeom prst="rect">
            <a:avLst/>
          </a:prstGeom>
          <a:noFill/>
          <a:ln w="38100">
            <a:solidFill>
              <a:srgbClr val="FFFFFF"/>
            </a:solidFill>
            <a:miter lim="800000"/>
            <a:headEnd/>
            <a:tailEnd/>
          </a:ln>
          <a:extLst>
            <a:ext uri="{909E8E84-426E-40dd-AFC4-6F175D3DCCD1}">
              <a14:hiddenFill xmlns="" xmlns:a14="http://schemas.microsoft.com/office/drawing/2010/main">
                <a:solidFill>
                  <a:srgbClr val="FFFFFF"/>
                </a:solidFill>
              </a14:hiddenFill>
            </a:ext>
          </a:extLst>
        </p:spPr>
      </p:pic>
      <p:pic>
        <p:nvPicPr>
          <p:cNvPr id="9"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53559" y="3252788"/>
            <a:ext cx="2841625" cy="1455737"/>
          </a:xfrm>
          <a:prstGeom prst="rect">
            <a:avLst/>
          </a:prstGeom>
          <a:ln w="9525">
            <a:solidFill>
              <a:srgbClr val="FFFFFF"/>
            </a:solidFill>
            <a:miter lim="800000"/>
            <a:headEnd/>
            <a:tailEnd/>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0" name="图片 4"/>
          <p:cNvPicPr>
            <a:picLocks noChangeAspect="1"/>
          </p:cNvPicPr>
          <p:nvPr/>
        </p:nvPicPr>
        <p:blipFill>
          <a:blip r:embed="rId4" cstate="print">
            <a:extLst>
              <a:ext uri="{28A0092B-C50C-407E-A947-70E740481C1C}">
                <a14:useLocalDpi xmlns:a14="http://schemas.microsoft.com/office/drawing/2010/main" val="0"/>
              </a:ext>
            </a:extLst>
          </a:blip>
          <a:srcRect l="12410" t="14207" r="15152" b="24057"/>
          <a:stretch>
            <a:fillRect/>
          </a:stretch>
        </p:blipFill>
        <p:spPr bwMode="auto">
          <a:xfrm>
            <a:off x="8931409" y="4849813"/>
            <a:ext cx="2263775" cy="1503362"/>
          </a:xfrm>
          <a:prstGeom prst="rect">
            <a:avLst/>
          </a:prstGeom>
          <a:ln w="9525">
            <a:solidFill>
              <a:srgbClr val="FFFFFF"/>
            </a:solidFill>
            <a:miter lim="800000"/>
            <a:headEnd/>
            <a:tailEnd/>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1" name="图片 4"/>
          <p:cNvPicPr>
            <a:picLocks noChangeAspect="1"/>
          </p:cNvPicPr>
          <p:nvPr/>
        </p:nvPicPr>
        <p:blipFill>
          <a:blip r:embed="rId5">
            <a:extLst>
              <a:ext uri="{28A0092B-C50C-407E-A947-70E740481C1C}">
                <a14:useLocalDpi xmlns:a14="http://schemas.microsoft.com/office/drawing/2010/main" val="0"/>
              </a:ext>
            </a:extLst>
          </a:blip>
          <a:srcRect b="10921"/>
          <a:stretch>
            <a:fillRect/>
          </a:stretch>
        </p:blipFill>
        <p:spPr bwMode="auto">
          <a:xfrm>
            <a:off x="6773996" y="3615749"/>
            <a:ext cx="1120775" cy="704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图片 5"/>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72296" y="3617913"/>
            <a:ext cx="600075" cy="600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图片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1496" y="3840163"/>
            <a:ext cx="998538" cy="412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矩形 13"/>
          <p:cNvSpPr/>
          <p:nvPr/>
        </p:nvSpPr>
        <p:spPr>
          <a:xfrm>
            <a:off x="5916587" y="1050138"/>
            <a:ext cx="3775393" cy="523220"/>
          </a:xfrm>
          <a:prstGeom prst="rect">
            <a:avLst/>
          </a:prstGeom>
        </p:spPr>
        <p:txBody>
          <a:bodyPr wrap="none">
            <a:spAutoFit/>
          </a:bodyPr>
          <a:lstStyle/>
          <a:p>
            <a:pPr>
              <a:defRPr/>
            </a:pPr>
            <a:r>
              <a:rPr lang="zh-CN" altLang="en-US" sz="2800" b="1" dirty="0">
                <a:latin typeface="微软雅黑" panose="020B0503020204020204" pitchFamily="34" charset="-122"/>
                <a:ea typeface="微软雅黑" panose="020B0503020204020204" pitchFamily="34" charset="-122"/>
                <a:cs typeface="+mn-ea"/>
                <a:sym typeface="+mn-lt"/>
              </a:rPr>
              <a:t>五地研发，多品牌运营</a:t>
            </a:r>
            <a:endParaRPr lang="zh-CN" altLang="en-US" sz="2800" b="1" dirty="0">
              <a:latin typeface="微软雅黑" panose="020B0503020204020204" pitchFamily="34" charset="-122"/>
              <a:ea typeface="微软雅黑" panose="020B0503020204020204" pitchFamily="34" charset="-122"/>
            </a:endParaRPr>
          </a:p>
        </p:txBody>
      </p:sp>
      <p:pic>
        <p:nvPicPr>
          <p:cNvPr id="15" name="图片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4421" y="4854575"/>
            <a:ext cx="2493963" cy="1522413"/>
          </a:xfrm>
          <a:prstGeom prst="rect">
            <a:avLst/>
          </a:prstGeom>
          <a:ln w="9525">
            <a:solidFill>
              <a:srgbClr val="FFFFFF"/>
            </a:solidFill>
            <a:miter lim="800000"/>
            <a:headEnd/>
            <a:tailEnd/>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6" name="图片 4"/>
          <p:cNvPicPr>
            <a:picLocks noChangeAspect="1"/>
          </p:cNvPicPr>
          <p:nvPr/>
        </p:nvPicPr>
        <p:blipFill>
          <a:blip r:embed="rId9">
            <a:extLst>
              <a:ext uri="{28A0092B-C50C-407E-A947-70E740481C1C}">
                <a14:useLocalDpi xmlns:a14="http://schemas.microsoft.com/office/drawing/2010/main" val="0"/>
              </a:ext>
            </a:extLst>
          </a:blip>
          <a:srcRect t="5338"/>
          <a:stretch>
            <a:fillRect/>
          </a:stretch>
        </p:blipFill>
        <p:spPr bwMode="auto">
          <a:xfrm>
            <a:off x="4103821" y="4845339"/>
            <a:ext cx="2185988" cy="1550988"/>
          </a:xfrm>
          <a:prstGeom prst="rect">
            <a:avLst/>
          </a:prstGeom>
          <a:ln w="9525">
            <a:solidFill>
              <a:srgbClr val="FFFFFF"/>
            </a:solidFill>
            <a:miter lim="800000"/>
            <a:headEnd/>
            <a:tailEnd/>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61485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b="1" dirty="0">
                <a:solidFill>
                  <a:schemeClr val="bg1">
                    <a:lumMod val="25000"/>
                  </a:schemeClr>
                </a:solidFill>
                <a:cs typeface="+mn-ea"/>
                <a:sym typeface="+mn-lt"/>
              </a:rPr>
              <a:t>科研能力</a:t>
            </a:r>
            <a:r>
              <a:rPr lang="en-US" altLang="zh-CN" sz="4000" b="1" dirty="0">
                <a:solidFill>
                  <a:schemeClr val="bg1">
                    <a:lumMod val="25000"/>
                  </a:schemeClr>
                </a:solidFill>
                <a:cs typeface="+mn-ea"/>
                <a:sym typeface="+mn-lt"/>
              </a:rPr>
              <a:t>-</a:t>
            </a:r>
            <a:r>
              <a:rPr lang="zh-CN" altLang="en-US" sz="4000" b="1" dirty="0">
                <a:solidFill>
                  <a:schemeClr val="bg1">
                    <a:lumMod val="25000"/>
                  </a:schemeClr>
                </a:solidFill>
                <a:cs typeface="+mn-ea"/>
                <a:sym typeface="+mn-lt"/>
              </a:rPr>
              <a:t>核心</a:t>
            </a:r>
            <a:r>
              <a:rPr lang="zh-CN" altLang="en-US" sz="4000" b="1" dirty="0" smtClean="0">
                <a:solidFill>
                  <a:schemeClr val="bg1">
                    <a:lumMod val="25000"/>
                  </a:schemeClr>
                </a:solidFill>
                <a:cs typeface="+mn-ea"/>
                <a:sym typeface="+mn-lt"/>
              </a:rPr>
              <a:t>技术</a:t>
            </a:r>
            <a:endParaRPr lang="zh-CN" altLang="en-US" sz="4000" b="1" dirty="0">
              <a:solidFill>
                <a:schemeClr val="bg1">
                  <a:lumMod val="25000"/>
                </a:schemeClr>
              </a:solidFill>
            </a:endParaRPr>
          </a:p>
        </p:txBody>
      </p:sp>
      <p:sp>
        <p:nvSpPr>
          <p:cNvPr id="3" name="灯片编号占位符 2"/>
          <p:cNvSpPr>
            <a:spLocks noGrp="1"/>
          </p:cNvSpPr>
          <p:nvPr>
            <p:ph type="sldNum" sz="quarter" idx="12"/>
          </p:nvPr>
        </p:nvSpPr>
        <p:spPr/>
        <p:txBody>
          <a:bodyPr/>
          <a:lstStyle/>
          <a:p>
            <a:fld id="{F7755A1B-FC52-483B-B683-58CCB7978464}" type="slidenum">
              <a:rPr lang="zh-CN" altLang="en-US" smtClean="0"/>
              <a:t>8</a:t>
            </a:fld>
            <a:endParaRPr lang="zh-CN" altLang="en-US"/>
          </a:p>
        </p:txBody>
      </p:sp>
      <p:grpSp>
        <p:nvGrpSpPr>
          <p:cNvPr id="4" name="组合 4"/>
          <p:cNvGrpSpPr>
            <a:grpSpLocks/>
          </p:cNvGrpSpPr>
          <p:nvPr/>
        </p:nvGrpSpPr>
        <p:grpSpPr bwMode="auto">
          <a:xfrm>
            <a:off x="765461" y="2559050"/>
            <a:ext cx="2487613" cy="3911600"/>
            <a:chOff x="345819" y="2559050"/>
            <a:chExt cx="2487816" cy="3911600"/>
          </a:xfrm>
        </p:grpSpPr>
        <p:sp>
          <p:nvSpPr>
            <p:cNvPr id="5" name="矩形 4"/>
            <p:cNvSpPr/>
            <p:nvPr/>
          </p:nvSpPr>
          <p:spPr bwMode="auto">
            <a:xfrm>
              <a:off x="350582" y="2559050"/>
              <a:ext cx="2483053" cy="3911600"/>
            </a:xfrm>
            <a:prstGeom prst="rect">
              <a:avLst/>
            </a:prstGeom>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a:cs typeface="+mn-ea"/>
                <a:sym typeface="+mn-lt"/>
              </a:endParaRPr>
            </a:p>
          </p:txBody>
        </p:sp>
        <p:sp>
          <p:nvSpPr>
            <p:cNvPr id="6" name="矩形 68"/>
            <p:cNvSpPr>
              <a:spLocks noChangeArrowheads="1"/>
            </p:cNvSpPr>
            <p:nvPr/>
          </p:nvSpPr>
          <p:spPr bwMode="auto">
            <a:xfrm>
              <a:off x="812582" y="2921000"/>
              <a:ext cx="1754331" cy="400050"/>
            </a:xfrm>
            <a:prstGeom prst="rect">
              <a:avLst/>
            </a:prstGeom>
            <a:noFill/>
            <a:ln>
              <a:noFill/>
            </a:ln>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defRPr/>
              </a:pPr>
              <a:r>
                <a:rPr lang="zh-CN" altLang="en-US" sz="2000" b="1" dirty="0">
                  <a:solidFill>
                    <a:srgbClr val="0563B8"/>
                  </a:solidFill>
                  <a:latin typeface="+mn-lt"/>
                  <a:ea typeface="+mn-ea"/>
                  <a:cs typeface="+mn-ea"/>
                  <a:sym typeface="+mn-lt"/>
                </a:rPr>
                <a:t>解码芯片技术</a:t>
              </a:r>
            </a:p>
          </p:txBody>
        </p:sp>
        <p:sp>
          <p:nvSpPr>
            <p:cNvPr id="7" name="矩形 6"/>
            <p:cNvSpPr/>
            <p:nvPr/>
          </p:nvSpPr>
          <p:spPr bwMode="auto">
            <a:xfrm>
              <a:off x="350582" y="3527425"/>
              <a:ext cx="2483053" cy="1082675"/>
            </a:xfrm>
            <a:prstGeom prst="rect">
              <a:avLst/>
            </a:prstGeom>
            <a:solidFill>
              <a:srgbClr val="0563B8"/>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8" name="矩形 70"/>
            <p:cNvSpPr>
              <a:spLocks noChangeArrowheads="1"/>
            </p:cNvSpPr>
            <p:nvPr/>
          </p:nvSpPr>
          <p:spPr bwMode="auto">
            <a:xfrm>
              <a:off x="345819" y="3711575"/>
              <a:ext cx="2403671" cy="657225"/>
            </a:xfrm>
            <a:prstGeom prst="rect">
              <a:avLst/>
            </a:prstGeom>
            <a:noFill/>
            <a:ln>
              <a:noFill/>
            </a:ln>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50000"/>
                </a:lnSpc>
                <a:defRPr/>
              </a:pPr>
              <a:r>
                <a:rPr lang="zh-CN" altLang="en-US" sz="1300" dirty="0">
                  <a:solidFill>
                    <a:schemeClr val="bg1"/>
                  </a:solidFill>
                  <a:latin typeface="+mn-lt"/>
                  <a:ea typeface="+mn-ea"/>
                  <a:cs typeface="+mn-ea"/>
                  <a:sym typeface="+mn-lt"/>
                </a:rPr>
                <a:t>      全球首颗二维码解码芯片</a:t>
              </a:r>
              <a:endParaRPr lang="en-US" altLang="zh-CN" sz="1300" dirty="0">
                <a:solidFill>
                  <a:schemeClr val="bg1"/>
                </a:solidFill>
                <a:latin typeface="+mn-lt"/>
                <a:ea typeface="+mn-ea"/>
                <a:cs typeface="+mn-ea"/>
                <a:sym typeface="+mn-lt"/>
              </a:endParaRPr>
            </a:p>
            <a:p>
              <a:pPr>
                <a:lnSpc>
                  <a:spcPct val="150000"/>
                </a:lnSpc>
                <a:defRPr/>
              </a:pPr>
              <a:r>
                <a:rPr lang="zh-CN" altLang="en-US" sz="1300" dirty="0">
                  <a:solidFill>
                    <a:schemeClr val="bg1"/>
                  </a:solidFill>
                  <a:latin typeface="+mn-lt"/>
                  <a:ea typeface="+mn-ea"/>
                  <a:cs typeface="+mn-ea"/>
                  <a:sym typeface="+mn-lt"/>
                </a:rPr>
                <a:t>      全国首颗一维码解码芯片</a:t>
              </a:r>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729" y="4738545"/>
              <a:ext cx="1355912" cy="14378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0" name="组合 9"/>
          <p:cNvGrpSpPr>
            <a:grpSpLocks/>
          </p:cNvGrpSpPr>
          <p:nvPr/>
        </p:nvGrpSpPr>
        <p:grpSpPr bwMode="auto">
          <a:xfrm>
            <a:off x="3419618" y="2559050"/>
            <a:ext cx="2520950" cy="3911600"/>
            <a:chOff x="3122333" y="2559050"/>
            <a:chExt cx="2521670" cy="3911600"/>
          </a:xfrm>
        </p:grpSpPr>
        <p:grpSp>
          <p:nvGrpSpPr>
            <p:cNvPr id="11" name="组合 68"/>
            <p:cNvGrpSpPr>
              <a:grpSpLocks/>
            </p:cNvGrpSpPr>
            <p:nvPr/>
          </p:nvGrpSpPr>
          <p:grpSpPr bwMode="auto">
            <a:xfrm>
              <a:off x="3122333" y="2559050"/>
              <a:ext cx="2521670" cy="3911600"/>
              <a:chOff x="495265" y="2332607"/>
              <a:chExt cx="2001025" cy="1980220"/>
            </a:xfrm>
          </p:grpSpPr>
          <p:sp>
            <p:nvSpPr>
              <p:cNvPr id="14" name="矩形 13"/>
              <p:cNvSpPr/>
              <p:nvPr/>
            </p:nvSpPr>
            <p:spPr>
              <a:xfrm>
                <a:off x="502826" y="2332607"/>
                <a:ext cx="1944320" cy="1980220"/>
              </a:xfrm>
              <a:prstGeom prst="rect">
                <a:avLst/>
              </a:prstGeom>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a:solidFill>
                    <a:srgbClr val="0563B8"/>
                  </a:solidFill>
                  <a:cs typeface="+mn-ea"/>
                  <a:sym typeface="+mn-lt"/>
                </a:endParaRPr>
              </a:p>
            </p:txBody>
          </p:sp>
          <p:sp>
            <p:nvSpPr>
              <p:cNvPr id="15" name="矩形 43"/>
              <p:cNvSpPr>
                <a:spLocks noChangeArrowheads="1"/>
              </p:cNvSpPr>
              <p:nvPr/>
            </p:nvSpPr>
            <p:spPr bwMode="auto">
              <a:xfrm>
                <a:off x="1345826" y="2520664"/>
                <a:ext cx="960190" cy="202523"/>
              </a:xfrm>
              <a:prstGeom prst="rect">
                <a:avLst/>
              </a:prstGeom>
              <a:noFill/>
              <a:ln>
                <a:noFill/>
              </a:ln>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defRPr/>
                </a:pPr>
                <a:r>
                  <a:rPr lang="zh-CN" altLang="en-US" sz="2000" b="1" dirty="0">
                    <a:solidFill>
                      <a:srgbClr val="0563B8"/>
                    </a:solidFill>
                    <a:latin typeface="+mn-lt"/>
                    <a:ea typeface="+mn-ea"/>
                    <a:cs typeface="+mn-ea"/>
                    <a:sym typeface="+mn-lt"/>
                  </a:rPr>
                  <a:t>解码技术</a:t>
                </a:r>
              </a:p>
            </p:txBody>
          </p:sp>
          <p:sp>
            <p:nvSpPr>
              <p:cNvPr id="16" name="矩形 15"/>
              <p:cNvSpPr/>
              <p:nvPr/>
            </p:nvSpPr>
            <p:spPr>
              <a:xfrm>
                <a:off x="502826" y="2823644"/>
                <a:ext cx="1944320" cy="547293"/>
              </a:xfrm>
              <a:prstGeom prst="rect">
                <a:avLst/>
              </a:prstGeom>
              <a:solidFill>
                <a:srgbClr val="0563B8"/>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17" name="矩形 45"/>
              <p:cNvSpPr>
                <a:spLocks noChangeArrowheads="1"/>
              </p:cNvSpPr>
              <p:nvPr/>
            </p:nvSpPr>
            <p:spPr bwMode="auto">
              <a:xfrm>
                <a:off x="495265" y="2844539"/>
                <a:ext cx="2001025" cy="502288"/>
              </a:xfrm>
              <a:prstGeom prst="rect">
                <a:avLst/>
              </a:prstGeom>
              <a:noFill/>
              <a:ln>
                <a:noFill/>
              </a:ln>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50000"/>
                  </a:lnSpc>
                  <a:spcBef>
                    <a:spcPct val="50000"/>
                  </a:spcBef>
                  <a:defRPr/>
                </a:pPr>
                <a:r>
                  <a:rPr lang="zh-CN" altLang="en-US" sz="1300" dirty="0">
                    <a:solidFill>
                      <a:schemeClr val="bg1"/>
                    </a:solidFill>
                    <a:latin typeface="+mn-lt"/>
                    <a:ea typeface="+mn-ea"/>
                    <a:cs typeface="+mn-ea"/>
                    <a:sym typeface="+mn-lt"/>
                  </a:rPr>
                  <a:t>迅捷的识别速度和卓越性能，涵盖一维、二维码、手机条码、身份证</a:t>
                </a:r>
                <a:r>
                  <a:rPr lang="en-US" altLang="en-US" sz="1300" dirty="0">
                    <a:solidFill>
                      <a:schemeClr val="bg1"/>
                    </a:solidFill>
                    <a:latin typeface="+mn-lt"/>
                    <a:ea typeface="+mn-ea"/>
                    <a:cs typeface="+mn-ea"/>
                    <a:sym typeface="+mn-lt"/>
                  </a:rPr>
                  <a:t>OCR</a:t>
                </a:r>
                <a:r>
                  <a:rPr lang="zh-CN" altLang="en-US" sz="1300" dirty="0">
                    <a:solidFill>
                      <a:schemeClr val="bg1"/>
                    </a:solidFill>
                    <a:latin typeface="+mn-lt"/>
                    <a:ea typeface="+mn-ea"/>
                    <a:cs typeface="+mn-ea"/>
                    <a:sym typeface="+mn-lt"/>
                  </a:rPr>
                  <a:t>等识别应用</a:t>
                </a:r>
              </a:p>
            </p:txBody>
          </p:sp>
        </p:grpSp>
        <p:pic>
          <p:nvPicPr>
            <p:cNvPr id="12" name="Picture 2" descr="E:\公司logo\uimg注册标.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4442" y="3002983"/>
              <a:ext cx="720002" cy="235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图片 2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2106" y="4748150"/>
              <a:ext cx="2185162" cy="1584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6" name="组合 35"/>
          <p:cNvGrpSpPr/>
          <p:nvPr/>
        </p:nvGrpSpPr>
        <p:grpSpPr>
          <a:xfrm>
            <a:off x="6010572" y="2559050"/>
            <a:ext cx="2579688" cy="3910013"/>
            <a:chOff x="6223000" y="2559050"/>
            <a:chExt cx="2579688" cy="3910013"/>
          </a:xfrm>
        </p:grpSpPr>
        <p:grpSp>
          <p:nvGrpSpPr>
            <p:cNvPr id="19" name="组合 74"/>
            <p:cNvGrpSpPr>
              <a:grpSpLocks/>
            </p:cNvGrpSpPr>
            <p:nvPr/>
          </p:nvGrpSpPr>
          <p:grpSpPr bwMode="auto">
            <a:xfrm>
              <a:off x="6223000" y="2559050"/>
              <a:ext cx="2579688" cy="3910013"/>
              <a:chOff x="434112" y="2332607"/>
              <a:chExt cx="1889765" cy="1980242"/>
            </a:xfrm>
          </p:grpSpPr>
          <p:sp>
            <p:nvSpPr>
              <p:cNvPr id="25" name="矩形 24"/>
              <p:cNvSpPr/>
              <p:nvPr/>
            </p:nvSpPr>
            <p:spPr>
              <a:xfrm>
                <a:off x="502725" y="2332607"/>
                <a:ext cx="1797893" cy="1980242"/>
              </a:xfrm>
              <a:prstGeom prst="rect">
                <a:avLst/>
              </a:prstGeom>
              <a:solidFill>
                <a:schemeClr val="bg1"/>
              </a:solidFill>
              <a:ln w="31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26" name="矩形 62"/>
              <p:cNvSpPr>
                <a:spLocks noChangeArrowheads="1"/>
              </p:cNvSpPr>
              <p:nvPr/>
            </p:nvSpPr>
            <p:spPr bwMode="auto">
              <a:xfrm>
                <a:off x="434112" y="2507878"/>
                <a:ext cx="1889765" cy="202607"/>
              </a:xfrm>
              <a:prstGeom prst="rect">
                <a:avLst/>
              </a:prstGeom>
              <a:noFill/>
              <a:ln>
                <a:noFill/>
              </a:ln>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zh-CN" altLang="en-US" sz="2000" b="1" dirty="0">
                    <a:solidFill>
                      <a:srgbClr val="0563B8"/>
                    </a:solidFill>
                    <a:latin typeface="+mn-lt"/>
                    <a:ea typeface="+mn-ea"/>
                    <a:cs typeface="+mn-ea"/>
                    <a:sym typeface="+mn-lt"/>
                  </a:rPr>
                  <a:t>嵌入式系统解决方案</a:t>
                </a:r>
              </a:p>
            </p:txBody>
          </p:sp>
          <p:sp>
            <p:nvSpPr>
              <p:cNvPr id="27" name="矩形 26"/>
              <p:cNvSpPr/>
              <p:nvPr/>
            </p:nvSpPr>
            <p:spPr>
              <a:xfrm>
                <a:off x="502725" y="2823044"/>
                <a:ext cx="1797893" cy="547521"/>
              </a:xfrm>
              <a:prstGeom prst="rect">
                <a:avLst/>
              </a:prstGeom>
              <a:solidFill>
                <a:srgbClr val="0563B8"/>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50000"/>
                  </a:lnSpc>
                  <a:defRPr/>
                </a:pPr>
                <a:r>
                  <a:rPr lang="zh-CN" altLang="en-US" sz="1400" dirty="0">
                    <a:cs typeface="+mn-ea"/>
                    <a:sym typeface="+mn-lt"/>
                  </a:rPr>
                  <a:t>优化改进嵌入式软件</a:t>
                </a:r>
                <a:endParaRPr lang="en-US" altLang="zh-CN" sz="1400" dirty="0">
                  <a:cs typeface="+mn-ea"/>
                  <a:sym typeface="+mn-lt"/>
                </a:endParaRPr>
              </a:p>
              <a:p>
                <a:pPr algn="ctr">
                  <a:lnSpc>
                    <a:spcPct val="150000"/>
                  </a:lnSpc>
                  <a:defRPr/>
                </a:pPr>
                <a:r>
                  <a:rPr lang="zh-CN" altLang="en-US" sz="1400" dirty="0">
                    <a:cs typeface="+mn-ea"/>
                    <a:sym typeface="+mn-lt"/>
                  </a:rPr>
                  <a:t>使其更适合解码流程</a:t>
                </a:r>
              </a:p>
            </p:txBody>
          </p:sp>
        </p:grpSp>
        <p:grpSp>
          <p:nvGrpSpPr>
            <p:cNvPr id="20" name="组合 3"/>
            <p:cNvGrpSpPr>
              <a:grpSpLocks/>
            </p:cNvGrpSpPr>
            <p:nvPr/>
          </p:nvGrpSpPr>
          <p:grpSpPr bwMode="auto">
            <a:xfrm>
              <a:off x="6599645" y="4771757"/>
              <a:ext cx="1887939" cy="1534063"/>
              <a:chOff x="9573414" y="4792342"/>
              <a:chExt cx="1887407" cy="1534063"/>
            </a:xfrm>
          </p:grpSpPr>
          <p:pic>
            <p:nvPicPr>
              <p:cNvPr id="21" name="图片 2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573414" y="5872199"/>
                <a:ext cx="1887407" cy="4542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图片 2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789393" y="5368266"/>
                <a:ext cx="1603763" cy="520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图片 2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717400" y="4792342"/>
                <a:ext cx="1058586" cy="520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图片 28"/>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41283" y="4815704"/>
                <a:ext cx="480198" cy="431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
        <p:nvSpPr>
          <p:cNvPr id="28" name="矩形 27"/>
          <p:cNvSpPr/>
          <p:nvPr/>
        </p:nvSpPr>
        <p:spPr>
          <a:xfrm>
            <a:off x="1419225" y="1365250"/>
            <a:ext cx="9505950" cy="968375"/>
          </a:xfrm>
          <a:prstGeom prst="rect">
            <a:avLst/>
          </a:prstGeom>
        </p:spPr>
        <p:txBody>
          <a:bodyPr>
            <a:spAutoFit/>
          </a:bodyPr>
          <a:lstStyle/>
          <a:p>
            <a:pPr>
              <a:lnSpc>
                <a:spcPct val="150000"/>
              </a:lnSpc>
              <a:defRPr/>
            </a:pPr>
            <a:r>
              <a:rPr lang="zh-CN" altLang="en-US" sz="2000" b="1" dirty="0">
                <a:latin typeface="+mn-lt"/>
                <a:ea typeface="+mn-ea"/>
                <a:cs typeface="+mn-ea"/>
                <a:sym typeface="+mn-lt"/>
              </a:rPr>
              <a:t>新大陆</a:t>
            </a:r>
            <a:r>
              <a:rPr lang="zh-CN" altLang="zh-CN" dirty="0">
                <a:latin typeface="+mn-lt"/>
                <a:ea typeface="+mn-ea"/>
                <a:cs typeface="+mn-ea"/>
                <a:sym typeface="+mn-lt"/>
              </a:rPr>
              <a:t>自动识别</a:t>
            </a:r>
            <a:r>
              <a:rPr lang="zh-CN" altLang="en-US" dirty="0">
                <a:latin typeface="+mn-lt"/>
                <a:ea typeface="+mn-ea"/>
                <a:cs typeface="+mn-ea"/>
                <a:sym typeface="+mn-lt"/>
              </a:rPr>
              <a:t>始终专注于</a:t>
            </a:r>
            <a:r>
              <a:rPr lang="zh-CN" altLang="zh-CN" dirty="0">
                <a:latin typeface="+mn-lt"/>
                <a:ea typeface="+mn-ea"/>
                <a:cs typeface="+mn-ea"/>
                <a:sym typeface="+mn-lt"/>
              </a:rPr>
              <a:t>对条码核心技术及</a:t>
            </a:r>
            <a:r>
              <a:rPr lang="en-US" altLang="zh-CN" dirty="0" err="1">
                <a:latin typeface="+mn-lt"/>
                <a:ea typeface="+mn-ea"/>
                <a:cs typeface="+mn-ea"/>
                <a:sym typeface="+mn-lt"/>
              </a:rPr>
              <a:t>AIoT</a:t>
            </a:r>
            <a:r>
              <a:rPr lang="zh-CN" altLang="en-US" dirty="0">
                <a:latin typeface="+mn-lt"/>
                <a:ea typeface="+mn-ea"/>
                <a:cs typeface="+mn-ea"/>
                <a:sym typeface="+mn-lt"/>
              </a:rPr>
              <a:t>图像感知与分析设备</a:t>
            </a:r>
            <a:r>
              <a:rPr lang="zh-CN" altLang="zh-CN" dirty="0">
                <a:latin typeface="+mn-lt"/>
                <a:ea typeface="+mn-ea"/>
                <a:cs typeface="+mn-ea"/>
                <a:sym typeface="+mn-lt"/>
              </a:rPr>
              <a:t>的研究开发。经过多年坚持不懈的努力，</a:t>
            </a:r>
            <a:r>
              <a:rPr lang="zh-CN" altLang="en-US" dirty="0">
                <a:latin typeface="+mn-lt"/>
                <a:ea typeface="+mn-ea"/>
                <a:cs typeface="+mn-ea"/>
                <a:sym typeface="+mn-lt"/>
              </a:rPr>
              <a:t>新大陆</a:t>
            </a:r>
            <a:r>
              <a:rPr lang="zh-CN" altLang="en-US" dirty="0">
                <a:latin typeface="+mn-lt"/>
                <a:ea typeface="+mn-ea"/>
                <a:cs typeface="+mn-ea"/>
              </a:rPr>
              <a:t>在自主研发的二维码核心技术领域达到了国际先进水平。</a:t>
            </a:r>
            <a:endParaRPr lang="zh-CN" altLang="en-US" dirty="0">
              <a:latin typeface="+mn-lt"/>
              <a:ea typeface="+mn-ea"/>
              <a:cs typeface="+mn-ea"/>
              <a:sym typeface="+mn-lt"/>
            </a:endParaRPr>
          </a:p>
        </p:txBody>
      </p:sp>
      <p:grpSp>
        <p:nvGrpSpPr>
          <p:cNvPr id="35" name="组合 34"/>
          <p:cNvGrpSpPr/>
          <p:nvPr/>
        </p:nvGrpSpPr>
        <p:grpSpPr>
          <a:xfrm>
            <a:off x="8791295" y="2552700"/>
            <a:ext cx="2574925" cy="3911600"/>
            <a:chOff x="9188450" y="2552700"/>
            <a:chExt cx="2574925" cy="3911600"/>
          </a:xfrm>
        </p:grpSpPr>
        <p:sp>
          <p:nvSpPr>
            <p:cNvPr id="30" name="矩形 29"/>
            <p:cNvSpPr/>
            <p:nvPr/>
          </p:nvSpPr>
          <p:spPr bwMode="auto">
            <a:xfrm>
              <a:off x="9188450" y="2552700"/>
              <a:ext cx="2451100" cy="3911600"/>
            </a:xfrm>
            <a:prstGeom prst="rect">
              <a:avLst/>
            </a:prstGeom>
            <a:ln/>
          </p:spPr>
          <p:style>
            <a:lnRef idx="2">
              <a:schemeClr val="accent5"/>
            </a:lnRef>
            <a:fillRef idx="1">
              <a:schemeClr val="lt1"/>
            </a:fillRef>
            <a:effectRef idx="0">
              <a:schemeClr val="accent5"/>
            </a:effectRef>
            <a:fontRef idx="minor">
              <a:schemeClr val="dk1"/>
            </a:fontRef>
          </p:style>
          <p:txBody>
            <a:bodyPr anchor="ctr"/>
            <a:lstStyle/>
            <a:p>
              <a:pPr algn="ctr">
                <a:defRPr/>
              </a:pPr>
              <a:endParaRPr lang="zh-CN" altLang="en-US">
                <a:solidFill>
                  <a:srgbClr val="0563B8"/>
                </a:solidFill>
                <a:cs typeface="+mn-ea"/>
                <a:sym typeface="+mn-lt"/>
              </a:endParaRPr>
            </a:p>
          </p:txBody>
        </p:sp>
        <p:sp>
          <p:nvSpPr>
            <p:cNvPr id="31" name="矩形 43"/>
            <p:cNvSpPr>
              <a:spLocks noChangeArrowheads="1"/>
            </p:cNvSpPr>
            <p:nvPr/>
          </p:nvSpPr>
          <p:spPr bwMode="auto">
            <a:xfrm>
              <a:off x="9647238" y="2924175"/>
              <a:ext cx="1782762" cy="400050"/>
            </a:xfrm>
            <a:prstGeom prst="rect">
              <a:avLst/>
            </a:prstGeom>
            <a:noFill/>
            <a:ln>
              <a:noFill/>
            </a:ln>
          </p:spPr>
          <p:txBody>
            <a:bodyPr wrap="none">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defRPr/>
              </a:pPr>
              <a:r>
                <a:rPr lang="en-US" altLang="zh-CN" sz="2000" b="1" dirty="0" err="1">
                  <a:solidFill>
                    <a:srgbClr val="0563B8"/>
                  </a:solidFill>
                  <a:latin typeface="+mn-lt"/>
                  <a:ea typeface="+mn-ea"/>
                  <a:cs typeface="+mn-ea"/>
                  <a:sym typeface="+mn-lt"/>
                </a:rPr>
                <a:t>AIoT</a:t>
              </a:r>
              <a:r>
                <a:rPr lang="zh-CN" altLang="en-US" sz="2000" b="1" dirty="0">
                  <a:solidFill>
                    <a:srgbClr val="0563B8"/>
                  </a:solidFill>
                  <a:latin typeface="+mn-lt"/>
                  <a:ea typeface="+mn-ea"/>
                  <a:cs typeface="+mn-ea"/>
                  <a:sym typeface="+mn-lt"/>
                </a:rPr>
                <a:t>感知技术</a:t>
              </a:r>
            </a:p>
          </p:txBody>
        </p:sp>
        <p:sp>
          <p:nvSpPr>
            <p:cNvPr id="32" name="矩形 31"/>
            <p:cNvSpPr/>
            <p:nvPr/>
          </p:nvSpPr>
          <p:spPr bwMode="auto">
            <a:xfrm>
              <a:off x="9188450" y="3522663"/>
              <a:ext cx="2451100" cy="1081087"/>
            </a:xfrm>
            <a:prstGeom prst="rect">
              <a:avLst/>
            </a:prstGeom>
            <a:solidFill>
              <a:srgbClr val="0563B8"/>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33" name="矩形 45"/>
            <p:cNvSpPr>
              <a:spLocks noChangeArrowheads="1"/>
            </p:cNvSpPr>
            <p:nvPr/>
          </p:nvSpPr>
          <p:spPr bwMode="auto">
            <a:xfrm>
              <a:off x="9188450" y="3533775"/>
              <a:ext cx="2574925" cy="992188"/>
            </a:xfrm>
            <a:prstGeom prst="rect">
              <a:avLst/>
            </a:prstGeom>
            <a:noFill/>
            <a:ln>
              <a:noFill/>
            </a:ln>
          </p:spPr>
          <p:txBody>
            <a:bodyPr>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50000"/>
                </a:lnSpc>
                <a:spcBef>
                  <a:spcPct val="50000"/>
                </a:spcBef>
                <a:defRPr/>
              </a:pPr>
              <a:r>
                <a:rPr lang="zh-CN" altLang="en-US" sz="1300" dirty="0">
                  <a:solidFill>
                    <a:schemeClr val="bg1"/>
                  </a:solidFill>
                  <a:latin typeface="+mn-lt"/>
                  <a:ea typeface="+mn-ea"/>
                  <a:cs typeface="+mn-ea"/>
                  <a:sym typeface="+mn-lt"/>
                </a:rPr>
                <a:t>深度学习的工业视觉缺陷检测，针对边缘计算平台的卷积神经网络量化与压缩方法</a:t>
              </a:r>
            </a:p>
          </p:txBody>
        </p:sp>
      </p:grpSp>
      <p:pic>
        <p:nvPicPr>
          <p:cNvPr id="34" name="图片 33"/>
          <p:cNvPicPr>
            <a:picLocks noChangeAspect="1"/>
          </p:cNvPicPr>
          <p:nvPr/>
        </p:nvPicPr>
        <p:blipFill>
          <a:blip r:embed="rId9"/>
          <a:stretch>
            <a:fillRect/>
          </a:stretch>
        </p:blipFill>
        <p:spPr>
          <a:xfrm>
            <a:off x="8857884" y="4753931"/>
            <a:ext cx="2317921" cy="154161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41025925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b="1" dirty="0" smtClean="0"/>
              <a:t>科研能力</a:t>
            </a:r>
            <a:r>
              <a:rPr lang="en-US" altLang="zh-CN" sz="4000" b="1" dirty="0" smtClean="0"/>
              <a:t>-</a:t>
            </a:r>
            <a:r>
              <a:rPr lang="zh-CN" altLang="en-US" sz="4000" b="1" dirty="0" smtClean="0"/>
              <a:t>实验设备</a:t>
            </a:r>
            <a:endParaRPr lang="zh-CN" altLang="en-US" sz="4000" b="1" dirty="0"/>
          </a:p>
        </p:txBody>
      </p:sp>
      <p:sp>
        <p:nvSpPr>
          <p:cNvPr id="3" name="灯片编号占位符 2"/>
          <p:cNvSpPr>
            <a:spLocks noGrp="1"/>
          </p:cNvSpPr>
          <p:nvPr>
            <p:ph type="sldNum" sz="quarter" idx="12"/>
          </p:nvPr>
        </p:nvSpPr>
        <p:spPr/>
        <p:txBody>
          <a:bodyPr/>
          <a:lstStyle/>
          <a:p>
            <a:fld id="{F7755A1B-FC52-483B-B683-58CCB7978464}" type="slidenum">
              <a:rPr lang="zh-CN" altLang="en-US" smtClean="0"/>
              <a:t>9</a:t>
            </a:fld>
            <a:endParaRPr lang="zh-CN" altLang="en-US"/>
          </a:p>
        </p:txBody>
      </p:sp>
      <p:grpSp>
        <p:nvGrpSpPr>
          <p:cNvPr id="4" name="组合 12"/>
          <p:cNvGrpSpPr>
            <a:grpSpLocks/>
          </p:cNvGrpSpPr>
          <p:nvPr/>
        </p:nvGrpSpPr>
        <p:grpSpPr bwMode="auto">
          <a:xfrm>
            <a:off x="9753600" y="1704975"/>
            <a:ext cx="1470025" cy="2303463"/>
            <a:chOff x="3143672" y="1556791"/>
            <a:chExt cx="1656184" cy="2593991"/>
          </a:xfrm>
        </p:grpSpPr>
        <p:pic>
          <p:nvPicPr>
            <p:cNvPr id="5" name="Picture 4"/>
            <p:cNvPicPr>
              <a:picLocks noChangeAspect="1" noChangeArrowheads="1"/>
            </p:cNvPicPr>
            <p:nvPr/>
          </p:nvPicPr>
          <p:blipFill>
            <a:blip r:embed="rId2" cstate="email"/>
            <a:srcRect/>
            <a:stretch>
              <a:fillRect/>
            </a:stretch>
          </p:blipFill>
          <p:spPr bwMode="auto">
            <a:xfrm>
              <a:off x="3143672" y="1556791"/>
              <a:ext cx="1656184" cy="220014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13"/>
            <p:cNvSpPr txBox="1">
              <a:spLocks noChangeArrowheads="1"/>
            </p:cNvSpPr>
            <p:nvPr/>
          </p:nvSpPr>
          <p:spPr bwMode="auto">
            <a:xfrm>
              <a:off x="3367240" y="3805750"/>
              <a:ext cx="1380750" cy="345032"/>
            </a:xfrm>
            <a:prstGeom prst="rect">
              <a:avLst/>
            </a:prstGeom>
            <a:noFill/>
            <a:ln w="9525">
              <a:noFill/>
              <a:miter lim="800000"/>
            </a:ln>
          </p:spPr>
          <p:txBody>
            <a:bodyPr>
              <a:spAutoFit/>
            </a:bodyPr>
            <a:lstStyle/>
            <a:p>
              <a:pPr>
                <a:defRPr/>
              </a:pPr>
              <a:r>
                <a:rPr lang="zh-CN" altLang="en-US" sz="1400" dirty="0">
                  <a:latin typeface="+mn-lt"/>
                  <a:ea typeface="+mn-ea"/>
                  <a:cs typeface="+mn-ea"/>
                  <a:sym typeface="+mn-lt"/>
                </a:rPr>
                <a:t>暗波实验室</a:t>
              </a:r>
            </a:p>
          </p:txBody>
        </p:sp>
      </p:grpSp>
      <p:sp>
        <p:nvSpPr>
          <p:cNvPr id="7" name="矩形 6"/>
          <p:cNvSpPr/>
          <p:nvPr/>
        </p:nvSpPr>
        <p:spPr bwMode="auto">
          <a:xfrm>
            <a:off x="190500" y="5813425"/>
            <a:ext cx="4037013" cy="522288"/>
          </a:xfrm>
          <a:prstGeom prst="rect">
            <a:avLst/>
          </a:prstGeom>
        </p:spPr>
        <p:txBody>
          <a:bodyPr>
            <a:spAutoFit/>
          </a:bodyPr>
          <a:lstStyle/>
          <a:p>
            <a:pPr>
              <a:defRPr/>
            </a:pPr>
            <a:r>
              <a:rPr lang="zh-CN" altLang="en-US" sz="1400" dirty="0">
                <a:latin typeface="+mn-lt"/>
                <a:ea typeface="+mn-ea"/>
                <a:cs typeface="+mn-ea"/>
                <a:sym typeface="+mn-lt"/>
              </a:rPr>
              <a:t>中国</a:t>
            </a:r>
            <a:r>
              <a:rPr lang="zh-CN" altLang="en-US" sz="1400" b="1" dirty="0">
                <a:solidFill>
                  <a:srgbClr val="0070C0"/>
                </a:solidFill>
                <a:latin typeface="+mn-lt"/>
                <a:ea typeface="+mn-ea"/>
                <a:cs typeface="+mn-ea"/>
                <a:sym typeface="+mn-lt"/>
              </a:rPr>
              <a:t>唯一</a:t>
            </a:r>
            <a:r>
              <a:rPr lang="zh-CN" altLang="en-US" sz="1400" dirty="0">
                <a:latin typeface="+mn-lt"/>
                <a:ea typeface="+mn-ea"/>
                <a:cs typeface="+mn-ea"/>
                <a:sym typeface="+mn-lt"/>
              </a:rPr>
              <a:t>通过</a:t>
            </a:r>
            <a:r>
              <a:rPr lang="en-US" altLang="zh-CN" sz="1400" dirty="0">
                <a:latin typeface="+mn-lt"/>
                <a:ea typeface="+mn-ea"/>
                <a:cs typeface="+mn-ea"/>
                <a:sym typeface="+mn-lt"/>
              </a:rPr>
              <a:t>CNAS</a:t>
            </a:r>
            <a:r>
              <a:rPr lang="zh-CN" altLang="en-US" sz="1400" dirty="0">
                <a:latin typeface="+mn-lt"/>
                <a:ea typeface="+mn-ea"/>
                <a:cs typeface="+mn-ea"/>
                <a:sym typeface="+mn-lt"/>
              </a:rPr>
              <a:t>认可的企业级条码实验室</a:t>
            </a:r>
          </a:p>
          <a:p>
            <a:pPr>
              <a:defRPr/>
            </a:pPr>
            <a:r>
              <a:rPr lang="zh-CN" altLang="en-US" sz="1400" dirty="0">
                <a:latin typeface="+mn-lt"/>
                <a:ea typeface="+mn-ea"/>
                <a:cs typeface="+mn-ea"/>
                <a:sym typeface="+mn-lt"/>
              </a:rPr>
              <a:t>检测报告在</a:t>
            </a:r>
            <a:r>
              <a:rPr lang="zh-CN" altLang="en-US" sz="1400" b="1" dirty="0">
                <a:solidFill>
                  <a:srgbClr val="0070C0"/>
                </a:solidFill>
                <a:latin typeface="+mn-lt"/>
                <a:ea typeface="+mn-ea"/>
                <a:cs typeface="+mn-ea"/>
                <a:sym typeface="+mn-lt"/>
              </a:rPr>
              <a:t>全球</a:t>
            </a:r>
            <a:r>
              <a:rPr lang="en-US" altLang="zh-CN" sz="1400" b="1" dirty="0">
                <a:solidFill>
                  <a:srgbClr val="0070C0"/>
                </a:solidFill>
                <a:latin typeface="+mn-lt"/>
                <a:ea typeface="+mn-ea"/>
                <a:cs typeface="+mn-ea"/>
                <a:sym typeface="+mn-lt"/>
              </a:rPr>
              <a:t>80</a:t>
            </a:r>
            <a:r>
              <a:rPr lang="zh-CN" altLang="en-US" sz="1400" b="1" dirty="0">
                <a:solidFill>
                  <a:srgbClr val="0070C0"/>
                </a:solidFill>
                <a:latin typeface="+mn-lt"/>
                <a:ea typeface="+mn-ea"/>
                <a:cs typeface="+mn-ea"/>
                <a:sym typeface="+mn-lt"/>
              </a:rPr>
              <a:t>多个经济体得到互认</a:t>
            </a:r>
          </a:p>
        </p:txBody>
      </p:sp>
      <p:grpSp>
        <p:nvGrpSpPr>
          <p:cNvPr id="8" name="组合 29"/>
          <p:cNvGrpSpPr>
            <a:grpSpLocks/>
          </p:cNvGrpSpPr>
          <p:nvPr/>
        </p:nvGrpSpPr>
        <p:grpSpPr bwMode="auto">
          <a:xfrm>
            <a:off x="7327900" y="4268788"/>
            <a:ext cx="1441450" cy="2147887"/>
            <a:chOff x="10582290" y="4233096"/>
            <a:chExt cx="1441420" cy="2149088"/>
          </a:xfrm>
        </p:grpSpPr>
        <p:pic>
          <p:nvPicPr>
            <p:cNvPr id="9" name="图片 8"/>
            <p:cNvPicPr>
              <a:picLocks noChangeAspect="1"/>
            </p:cNvPicPr>
            <p:nvPr/>
          </p:nvPicPr>
          <p:blipFill rotWithShape="1">
            <a:blip r:embed="rId3"/>
            <a:srcRect r="5648" b="-652"/>
            <a:stretch/>
          </p:blipFill>
          <p:spPr>
            <a:xfrm>
              <a:off x="10678318" y="4233096"/>
              <a:ext cx="1190080" cy="16874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矩形 9"/>
            <p:cNvSpPr/>
            <p:nvPr/>
          </p:nvSpPr>
          <p:spPr>
            <a:xfrm>
              <a:off x="10582290" y="6074037"/>
              <a:ext cx="1441420" cy="308147"/>
            </a:xfrm>
            <a:prstGeom prst="rect">
              <a:avLst/>
            </a:prstGeom>
          </p:spPr>
          <p:txBody>
            <a:bodyPr wrap="none">
              <a:spAutoFit/>
            </a:bodyPr>
            <a:lstStyle/>
            <a:p>
              <a:pPr>
                <a:defRPr/>
              </a:pPr>
              <a:r>
                <a:rPr lang="zh-CN" altLang="en-US" sz="1400" dirty="0">
                  <a:latin typeface="+mn-lt"/>
                  <a:ea typeface="+mn-ea"/>
                  <a:cs typeface="+mn-ea"/>
                  <a:sym typeface="+mn-lt"/>
                </a:rPr>
                <a:t>条码测试机械手</a:t>
              </a:r>
            </a:p>
          </p:txBody>
        </p:sp>
      </p:grpSp>
      <p:grpSp>
        <p:nvGrpSpPr>
          <p:cNvPr id="11" name="组合 34"/>
          <p:cNvGrpSpPr>
            <a:grpSpLocks/>
          </p:cNvGrpSpPr>
          <p:nvPr/>
        </p:nvGrpSpPr>
        <p:grpSpPr bwMode="auto">
          <a:xfrm>
            <a:off x="9340850" y="4160838"/>
            <a:ext cx="2446338" cy="2249487"/>
            <a:chOff x="7744209" y="4288963"/>
            <a:chExt cx="2447316" cy="2249405"/>
          </a:xfrm>
        </p:grpSpPr>
        <p:sp>
          <p:nvSpPr>
            <p:cNvPr id="12" name="TextBox 44"/>
            <p:cNvSpPr txBox="1"/>
            <p:nvPr/>
          </p:nvSpPr>
          <p:spPr bwMode="auto">
            <a:xfrm>
              <a:off x="7814087" y="6231992"/>
              <a:ext cx="2377438" cy="306376"/>
            </a:xfrm>
            <a:prstGeom prst="rect">
              <a:avLst/>
            </a:prstGeom>
            <a:noFill/>
            <a:ln w="9525">
              <a:noFill/>
              <a:miter lim="800000"/>
            </a:ln>
          </p:spPr>
          <p:txBody>
            <a:bodyPr>
              <a:spAutoFit/>
            </a:bodyPr>
            <a:lstStyle/>
            <a:p>
              <a:pPr>
                <a:defRPr/>
              </a:pPr>
              <a:r>
                <a:rPr lang="zh-CN" altLang="en-US" sz="1400" dirty="0">
                  <a:latin typeface="+mn-lt"/>
                  <a:ea typeface="+mn-ea"/>
                  <a:cs typeface="+mn-ea"/>
                  <a:sym typeface="+mn-lt"/>
                </a:rPr>
                <a:t>条码快速及长景深测试系统</a:t>
              </a:r>
            </a:p>
          </p:txBody>
        </p:sp>
        <p:pic>
          <p:nvPicPr>
            <p:cNvPr id="13" name="图片 12"/>
            <p:cNvPicPr>
              <a:picLocks noChangeAspect="1"/>
            </p:cNvPicPr>
            <p:nvPr/>
          </p:nvPicPr>
          <p:blipFill rotWithShape="1">
            <a:blip r:embed="rId4"/>
            <a:srcRect l="15630" t="4365"/>
            <a:stretch/>
          </p:blipFill>
          <p:spPr>
            <a:xfrm>
              <a:off x="7744209" y="4288963"/>
              <a:ext cx="2447316" cy="1790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14" name="组合 36"/>
          <p:cNvGrpSpPr>
            <a:grpSpLocks/>
          </p:cNvGrpSpPr>
          <p:nvPr/>
        </p:nvGrpSpPr>
        <p:grpSpPr bwMode="auto">
          <a:xfrm>
            <a:off x="3979863" y="1704975"/>
            <a:ext cx="2803525" cy="2301875"/>
            <a:chOff x="7197717" y="1705276"/>
            <a:chExt cx="2877508" cy="2323065"/>
          </a:xfrm>
        </p:grpSpPr>
        <p:pic>
          <p:nvPicPr>
            <p:cNvPr id="15" name="图片 13"/>
            <p:cNvPicPr>
              <a:picLocks noChangeAspect="1" noChangeArrowheads="1"/>
            </p:cNvPicPr>
            <p:nvPr/>
          </p:nvPicPr>
          <p:blipFill>
            <a:blip r:embed="rId5" cstate="print"/>
            <a:srcRect/>
            <a:stretch>
              <a:fillRect/>
            </a:stretch>
          </p:blipFill>
          <p:spPr bwMode="auto">
            <a:xfrm>
              <a:off x="7197717" y="1705276"/>
              <a:ext cx="2877508" cy="19186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Box 13"/>
            <p:cNvSpPr txBox="1">
              <a:spLocks noChangeArrowheads="1"/>
            </p:cNvSpPr>
            <p:nvPr/>
          </p:nvSpPr>
          <p:spPr bwMode="auto">
            <a:xfrm>
              <a:off x="8015672" y="3720735"/>
              <a:ext cx="1585399" cy="307606"/>
            </a:xfrm>
            <a:prstGeom prst="rect">
              <a:avLst/>
            </a:prstGeom>
            <a:noFill/>
            <a:ln w="9525">
              <a:noFill/>
              <a:miter lim="800000"/>
            </a:ln>
          </p:spPr>
          <p:txBody>
            <a:bodyPr>
              <a:spAutoFit/>
            </a:bodyPr>
            <a:lstStyle/>
            <a:p>
              <a:pPr>
                <a:defRPr/>
              </a:pPr>
              <a:r>
                <a:rPr lang="zh-CN" altLang="en-US" sz="1400" dirty="0">
                  <a:latin typeface="+mn-lt"/>
                  <a:ea typeface="+mn-ea"/>
                  <a:cs typeface="+mn-ea"/>
                  <a:sym typeface="+mn-lt"/>
                </a:rPr>
                <a:t>影像测试平台</a:t>
              </a:r>
            </a:p>
          </p:txBody>
        </p:sp>
      </p:grpSp>
      <p:pic>
        <p:nvPicPr>
          <p:cNvPr id="17" name="图片 4"/>
          <p:cNvPicPr>
            <a:picLocks noChangeAspect="1" noChangeArrowheads="1"/>
          </p:cNvPicPr>
          <p:nvPr/>
        </p:nvPicPr>
        <p:blipFill>
          <a:blip r:embed="rId6" cstate="print"/>
          <a:srcRect/>
          <a:stretch>
            <a:fillRect/>
          </a:stretch>
        </p:blipFill>
        <p:spPr bwMode="auto">
          <a:xfrm>
            <a:off x="3998899" y="4147425"/>
            <a:ext cx="2757136" cy="18397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矩形 17"/>
          <p:cNvSpPr/>
          <p:nvPr/>
        </p:nvSpPr>
        <p:spPr>
          <a:xfrm>
            <a:off x="4630738" y="6108700"/>
            <a:ext cx="1441450" cy="307975"/>
          </a:xfrm>
          <a:prstGeom prst="rect">
            <a:avLst/>
          </a:prstGeom>
        </p:spPr>
        <p:txBody>
          <a:bodyPr wrap="none">
            <a:spAutoFit/>
          </a:bodyPr>
          <a:lstStyle/>
          <a:p>
            <a:pPr>
              <a:defRPr/>
            </a:pPr>
            <a:r>
              <a:rPr lang="zh-CN" altLang="en-US" sz="1400" dirty="0">
                <a:latin typeface="+mn-lt"/>
                <a:ea typeface="+mn-ea"/>
                <a:cs typeface="+mn-ea"/>
                <a:sym typeface="+mn-lt"/>
              </a:rPr>
              <a:t>流水线测试平台</a:t>
            </a:r>
          </a:p>
        </p:txBody>
      </p:sp>
      <p:pic>
        <p:nvPicPr>
          <p:cNvPr id="19" name="图片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8325" y="1543050"/>
            <a:ext cx="2887663" cy="398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0" name="组合 21"/>
          <p:cNvGrpSpPr>
            <a:grpSpLocks/>
          </p:cNvGrpSpPr>
          <p:nvPr/>
        </p:nvGrpSpPr>
        <p:grpSpPr bwMode="auto">
          <a:xfrm>
            <a:off x="7188200" y="1446213"/>
            <a:ext cx="1716088" cy="2255837"/>
            <a:chOff x="3435704" y="1416413"/>
            <a:chExt cx="3010406" cy="4433455"/>
          </a:xfrm>
        </p:grpSpPr>
        <p:sp>
          <p:nvSpPr>
            <p:cNvPr id="21" name="矩形 20"/>
            <p:cNvSpPr/>
            <p:nvPr/>
          </p:nvSpPr>
          <p:spPr>
            <a:xfrm>
              <a:off x="3435704" y="1416413"/>
              <a:ext cx="3010406" cy="4433455"/>
            </a:xfrm>
            <a:prstGeom prst="rect">
              <a:avLst/>
            </a:prstGeom>
            <a:gradFill flip="none" rotWithShape="1">
              <a:gsLst>
                <a:gs pos="64000">
                  <a:srgbClr val="ECECEC"/>
                </a:gs>
                <a:gs pos="0">
                  <a:schemeClr val="bg1"/>
                </a:gs>
                <a:gs pos="100000">
                  <a:schemeClr val="bg1">
                    <a:lumMod val="85000"/>
                  </a:schemeClr>
                </a:gs>
              </a:gsLst>
              <a:path path="circle">
                <a:fillToRect l="100000" b="100000"/>
              </a:path>
              <a:tileRect t="-100000" r="-100000"/>
            </a:gradFill>
            <a:ln w="19050">
              <a:no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pic>
          <p:nvPicPr>
            <p:cNvPr id="22" name="图片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8794" y="1524276"/>
              <a:ext cx="2829245" cy="42438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3" name="TextBox 13"/>
          <p:cNvSpPr txBox="1">
            <a:spLocks noChangeArrowheads="1"/>
          </p:cNvSpPr>
          <p:nvPr/>
        </p:nvSpPr>
        <p:spPr bwMode="auto">
          <a:xfrm>
            <a:off x="7265988" y="3767138"/>
            <a:ext cx="1819275" cy="307975"/>
          </a:xfrm>
          <a:prstGeom prst="rect">
            <a:avLst/>
          </a:prstGeom>
          <a:noFill/>
          <a:ln w="9525">
            <a:noFill/>
            <a:miter lim="800000"/>
          </a:ln>
        </p:spPr>
        <p:txBody>
          <a:bodyPr>
            <a:spAutoFit/>
          </a:bodyPr>
          <a:lstStyle/>
          <a:p>
            <a:pPr>
              <a:defRPr/>
            </a:pPr>
            <a:r>
              <a:rPr lang="zh-CN" altLang="en-US" sz="1400" dirty="0">
                <a:latin typeface="+mn-lt"/>
                <a:ea typeface="+mn-ea"/>
                <a:cs typeface="+mn-ea"/>
                <a:sym typeface="+mn-lt"/>
              </a:rPr>
              <a:t>识读性能测试平台</a:t>
            </a:r>
          </a:p>
        </p:txBody>
      </p:sp>
    </p:spTree>
    <p:extLst>
      <p:ext uri="{BB962C8B-B14F-4D97-AF65-F5344CB8AC3E}">
        <p14:creationId xmlns:p14="http://schemas.microsoft.com/office/powerpoint/2010/main" val="164011476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第一PPT，www.1ppt.com">
  <a:themeElements>
    <a:clrScheme name="自定义 355">
      <a:dk1>
        <a:srgbClr val="44546B"/>
      </a:dk1>
      <a:lt1>
        <a:srgbClr val="F2F2F2"/>
      </a:lt1>
      <a:dk2>
        <a:srgbClr val="44546A"/>
      </a:dk2>
      <a:lt2>
        <a:srgbClr val="E7E6E6"/>
      </a:lt2>
      <a:accent1>
        <a:srgbClr val="44546B"/>
      </a:accent1>
      <a:accent2>
        <a:srgbClr val="D14553"/>
      </a:accent2>
      <a:accent3>
        <a:srgbClr val="A5A5A5"/>
      </a:accent3>
      <a:accent4>
        <a:srgbClr val="FFC000"/>
      </a:accent4>
      <a:accent5>
        <a:srgbClr val="5B9BD5"/>
      </a:accent5>
      <a:accent6>
        <a:srgbClr val="70AD47"/>
      </a:accent6>
      <a:hlink>
        <a:srgbClr val="0563C1"/>
      </a:hlink>
      <a:folHlink>
        <a:srgbClr val="954F72"/>
      </a:folHlink>
    </a:clrScheme>
    <a:fontScheme name="i5zulahp">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0" tIns="0" rIns="0" bIns="0" rtlCol="0" anchor="ctr">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35306</TotalTime>
  <Words>1519</Words>
  <Application>Microsoft Office PowerPoint</Application>
  <PresentationFormat>宽屏</PresentationFormat>
  <Paragraphs>241</Paragraphs>
  <Slides>18</Slides>
  <Notes>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Adobe 宋体 Std L</vt:lpstr>
      <vt:lpstr>Microsoft YaHei UI</vt:lpstr>
      <vt:lpstr>等线</vt:lpstr>
      <vt:lpstr>宋体</vt:lpstr>
      <vt:lpstr>微软雅黑</vt:lpstr>
      <vt:lpstr>Arial</vt:lpstr>
      <vt:lpstr>Segoe UI Light</vt:lpstr>
      <vt:lpstr>Times New Roman</vt:lpstr>
      <vt:lpstr>Wingdings</vt:lpstr>
      <vt:lpstr>第一PPT，www.1ppt.com</vt:lpstr>
      <vt:lpstr>PowerPoint 演示文稿</vt:lpstr>
      <vt:lpstr>新大陆集团</vt:lpstr>
      <vt:lpstr>PowerPoint 演示文稿</vt:lpstr>
      <vt:lpstr>工业应用</vt:lpstr>
      <vt:lpstr>企业发展理念</vt:lpstr>
      <vt:lpstr>领导人</vt:lpstr>
      <vt:lpstr>科研能力</vt:lpstr>
      <vt:lpstr>科研能力-核心技术</vt:lpstr>
      <vt:lpstr>科研能力-实验设备</vt:lpstr>
      <vt:lpstr>科研能力-深度定制</vt:lpstr>
      <vt:lpstr>科研能力-供应链</vt:lpstr>
      <vt:lpstr>科研成果-知识产权</vt:lpstr>
      <vt:lpstr>科研成果-标准制定</vt:lpstr>
      <vt:lpstr>荣誉奖励</vt:lpstr>
      <vt:lpstr>技术认证</vt:lpstr>
      <vt:lpstr>市场占有率</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henry kj</dc:creator>
  <cp:lastModifiedBy>Microsoft 帐户</cp:lastModifiedBy>
  <cp:revision>230</cp:revision>
  <dcterms:created xsi:type="dcterms:W3CDTF">2019-03-13T05:38:41Z</dcterms:created>
  <dcterms:modified xsi:type="dcterms:W3CDTF">2021-08-06T01:10:44Z</dcterms:modified>
</cp:coreProperties>
</file>